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9.png" ContentType="image/png"/>
  <Override PartName="/ppt/media/image10.png" ContentType="image/png"/>
  <Override PartName="/ppt/media/image13.png" ContentType="image/png"/>
  <Override PartName="/ppt/media/image21.png" ContentType="image/png"/>
  <Override PartName="/ppt/media/image8.png" ContentType="image/png"/>
  <Override PartName="/ppt/media/image12.png" ContentType="image/png"/>
  <Override PartName="/ppt/media/image20.png" ContentType="image/png"/>
  <Override PartName="/ppt/media/image7.png" ContentType="image/png"/>
  <Override PartName="/ppt/media/image11.png" ContentType="image/png"/>
  <Override PartName="/ppt/media/image6.png" ContentType="image/png"/>
  <Override PartName="/ppt/media/image5.png" ContentType="image/png"/>
  <Override PartName="/ppt/media/image4.png" ContentType="image/png"/>
  <Override PartName="/ppt/media/image3.png" ContentType="image/png"/>
  <Override PartName="/ppt/media/image2.png" ContentType="image/png"/>
  <Override PartName="/ppt/media/image1.png" ContentType="image/png"/>
  <Override PartName="/ppt/media/image27.jpeg" ContentType="image/jpeg"/>
  <Override PartName="/ppt/media/image29.png" ContentType="image/png"/>
  <Override PartName="/ppt/media/image26.jpeg" ContentType="image/jpeg"/>
  <Override PartName="/ppt/media/image28.png" ContentType="image/png"/>
  <Override PartName="/ppt/media/image25.jpeg" ContentType="image/jpeg"/>
  <Override PartName="/ppt/media/image19.png" ContentType="image/png"/>
  <Override PartName="/ppt/media/image18.png" ContentType="image/png"/>
  <Override PartName="/ppt/media/image17.png" ContentType="image/png"/>
  <Override PartName="/ppt/media/image24.png" ContentType="image/png"/>
  <Override PartName="/ppt/media/image16.png" ContentType="image/png"/>
  <Override PartName="/ppt/media/image23.png" ContentType="image/png"/>
  <Override PartName="/ppt/media/image15.png" ContentType="image/png"/>
  <Override PartName="/ppt/media/image22.png" ContentType="image/png"/>
  <Override PartName="/ppt/media/image1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A013A977-8A80-41A0-BF62-B9B88628601A}"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8169E31-2DFE-499D-AA59-67A172DCE617}"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94B8DC74-C5E2-4E61-8DD7-3CFB3068FB26}"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A162B43A-BEBA-4942-9E63-87C1BD397496}"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D036BBC-B876-4905-B7B5-EE45F5D88664}"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5B4C4B7-F01E-4AD0-A953-6D11FABF80C6}"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49FE3F7-3B51-4570-8DE5-50CDC8223D66}"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3DDF0B1-1A3C-46A6-8F78-939F74645036}"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93FBBDC-E186-42FC-BE19-27268A4B55F1}"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5D29E85-2118-411A-B13E-61D881E678DF}"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7338932-7865-4532-95E3-3C54552163B3}"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EDA988D-3A36-400B-8A1C-0DA1E7426642}"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n-IN" sz="1200" spc="-1" strike="noStrike">
              <a:solidFill>
                <a:srgbClr val="000000"/>
              </a:solidFill>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indent="0" algn="ctr">
              <a:buNone/>
              <a:defRPr b="0" lang="en-IN" sz="1400" spc="-1" strike="noStrike">
                <a:solidFill>
                  <a:srgbClr val="000000"/>
                </a:solidFill>
                <a:latin typeface="Times New Roman"/>
              </a:defRPr>
            </a:lvl1pPr>
          </a:lstStyle>
          <a:p>
            <a:pPr indent="0" algn="ctr">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DF60CC71-DF35-4D9B-B6E9-7C650CB8CA67}" type="slidenum">
              <a:rPr b="0" lang="en-US" sz="1200" spc="-1" strike="noStrike">
                <a:solidFill>
                  <a:srgbClr val="8b8b8b"/>
                </a:solidFill>
                <a:latin typeface="Calibri"/>
              </a:rPr>
              <a:t>&lt;number&gt;</a:t>
            </a:fld>
            <a:endParaRPr b="0" lang="en-IN" sz="1200" spc="-1" strike="noStrike">
              <a:solidFill>
                <a:srgbClr val="000000"/>
              </a:solidFill>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7.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4.png"/><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1" name="Freeform 2"/>
          <p:cNvSpPr/>
          <p:nvPr/>
        </p:nvSpPr>
        <p:spPr>
          <a:xfrm>
            <a:off x="5920200" y="-491760"/>
            <a:ext cx="4142160" cy="4114440"/>
          </a:xfrm>
          <a:custGeom>
            <a:avLst/>
            <a:gdLst>
              <a:gd name="textAreaLeft" fmla="*/ 0 w 4142160"/>
              <a:gd name="textAreaRight" fmla="*/ 4142520 w 4142160"/>
              <a:gd name="textAreaTop" fmla="*/ 0 h 4114440"/>
              <a:gd name="textAreaBottom" fmla="*/ 4114800 h 4114440"/>
            </a:gdLst>
            <a:ahLst/>
            <a:rect l="textAreaLeft" t="textAreaTop" r="textAreaRight" b="textAreaBottom"/>
            <a:pathLst>
              <a:path w="4142416" h="4114800">
                <a:moveTo>
                  <a:pt x="0" y="0"/>
                </a:moveTo>
                <a:lnTo>
                  <a:pt x="4142416" y="0"/>
                </a:lnTo>
                <a:lnTo>
                  <a:pt x="4142416" y="4114800"/>
                </a:lnTo>
                <a:lnTo>
                  <a:pt x="0" y="4114800"/>
                </a:lnTo>
                <a:lnTo>
                  <a:pt x="0" y="0"/>
                </a:lnTo>
                <a:close/>
              </a:path>
            </a:pathLst>
          </a:custGeom>
          <a:blipFill rotWithShape="0">
            <a:blip r:embed="rId1">
              <a:alphaModFix amt="8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42" name="Freeform 3"/>
          <p:cNvSpPr/>
          <p:nvPr/>
        </p:nvSpPr>
        <p:spPr>
          <a:xfrm>
            <a:off x="1528200" y="5630400"/>
            <a:ext cx="3826800" cy="4114440"/>
          </a:xfrm>
          <a:custGeom>
            <a:avLst/>
            <a:gdLst>
              <a:gd name="textAreaLeft" fmla="*/ 0 w 3826800"/>
              <a:gd name="textAreaRight" fmla="*/ 3827160 w 3826800"/>
              <a:gd name="textAreaTop" fmla="*/ 0 h 4114440"/>
              <a:gd name="textAreaBottom" fmla="*/ 4114800 h 4114440"/>
            </a:gdLst>
            <a:ahLst/>
            <a:rect l="textAreaLeft" t="textAreaTop" r="textAreaRight" b="textAreaBottom"/>
            <a:pathLst>
              <a:path w="3827148" h="4114800">
                <a:moveTo>
                  <a:pt x="0" y="0"/>
                </a:moveTo>
                <a:lnTo>
                  <a:pt x="3827148" y="0"/>
                </a:lnTo>
                <a:lnTo>
                  <a:pt x="3827148" y="4114800"/>
                </a:lnTo>
                <a:lnTo>
                  <a:pt x="0" y="4114800"/>
                </a:lnTo>
                <a:lnTo>
                  <a:pt x="0" y="0"/>
                </a:lnTo>
                <a:close/>
              </a:path>
            </a:pathLst>
          </a:custGeom>
          <a:blipFill rotWithShape="0">
            <a:blip r:embed="rId2">
              <a:alphaModFix amt="14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43" name="Freeform 4"/>
          <p:cNvSpPr/>
          <p:nvPr/>
        </p:nvSpPr>
        <p:spPr>
          <a:xfrm>
            <a:off x="13262400" y="681120"/>
            <a:ext cx="4367880" cy="4114440"/>
          </a:xfrm>
          <a:custGeom>
            <a:avLst/>
            <a:gdLst>
              <a:gd name="textAreaLeft" fmla="*/ 0 w 4367880"/>
              <a:gd name="textAreaRight" fmla="*/ 4368240 w 4367880"/>
              <a:gd name="textAreaTop" fmla="*/ 0 h 4114440"/>
              <a:gd name="textAreaBottom" fmla="*/ 4114800 h 4114440"/>
            </a:gdLst>
            <a:ahLst/>
            <a:rect l="textAreaLeft" t="textAreaTop" r="textAreaRight" b="textAreaBottom"/>
            <a:pathLst>
              <a:path w="4368153" h="4114800">
                <a:moveTo>
                  <a:pt x="0" y="0"/>
                </a:moveTo>
                <a:lnTo>
                  <a:pt x="4368153" y="0"/>
                </a:lnTo>
                <a:lnTo>
                  <a:pt x="4368153" y="4114800"/>
                </a:lnTo>
                <a:lnTo>
                  <a:pt x="0" y="4114800"/>
                </a:lnTo>
                <a:lnTo>
                  <a:pt x="0" y="0"/>
                </a:lnTo>
                <a:close/>
              </a:path>
            </a:pathLst>
          </a:custGeom>
          <a:blipFill rotWithShape="0">
            <a:blip r:embed="rId3">
              <a:alphaModFix amt="23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44" name="TextBox 15"/>
          <p:cNvSpPr/>
          <p:nvPr/>
        </p:nvSpPr>
        <p:spPr>
          <a:xfrm>
            <a:off x="654120" y="5612760"/>
            <a:ext cx="10532160" cy="549000"/>
          </a:xfrm>
          <a:prstGeom prst="rect">
            <a:avLst/>
          </a:prstGeom>
          <a:noFill/>
          <a:ln w="0">
            <a:noFill/>
          </a:ln>
        </p:spPr>
        <p:style>
          <a:lnRef idx="0"/>
          <a:fillRef idx="0"/>
          <a:effectRef idx="0"/>
          <a:fontRef idx="minor"/>
        </p:style>
        <p:txBody>
          <a:bodyPr lIns="0" rIns="0" tIns="0" bIns="0" anchor="t">
            <a:spAutoFit/>
          </a:bodyPr>
          <a:p>
            <a:pPr algn="ctr">
              <a:lnSpc>
                <a:spcPts val="4320"/>
              </a:lnSpc>
            </a:pPr>
            <a:r>
              <a:rPr b="0" lang="en-US" sz="3600" spc="1149" strike="noStrike">
                <a:solidFill>
                  <a:srgbClr val="ffbd59"/>
                </a:solidFill>
                <a:latin typeface="Poppins"/>
              </a:rPr>
              <a:t>HACKTOBERFEST 1.0</a:t>
            </a:r>
            <a:endParaRPr b="0" lang="en-IN" sz="3600" spc="-1" strike="noStrike">
              <a:solidFill>
                <a:srgbClr val="ffffff"/>
              </a:solidFill>
              <a:latin typeface="Arial"/>
            </a:endParaRPr>
          </a:p>
        </p:txBody>
      </p:sp>
      <p:sp>
        <p:nvSpPr>
          <p:cNvPr id="45" name="TextBox 16"/>
          <p:cNvSpPr/>
          <p:nvPr/>
        </p:nvSpPr>
        <p:spPr>
          <a:xfrm>
            <a:off x="-713520" y="3645720"/>
            <a:ext cx="13267080" cy="1829160"/>
          </a:xfrm>
          <a:prstGeom prst="rect">
            <a:avLst/>
          </a:prstGeom>
          <a:noFill/>
          <a:ln w="0">
            <a:noFill/>
          </a:ln>
        </p:spPr>
        <p:style>
          <a:lnRef idx="0"/>
          <a:fillRef idx="0"/>
          <a:effectRef idx="0"/>
          <a:fontRef idx="minor"/>
        </p:style>
        <p:txBody>
          <a:bodyPr lIns="0" rIns="0" tIns="0" bIns="0" anchor="t">
            <a:spAutoFit/>
          </a:bodyPr>
          <a:p>
            <a:pPr algn="ctr">
              <a:lnSpc>
                <a:spcPts val="14400"/>
              </a:lnSpc>
            </a:pPr>
            <a:r>
              <a:rPr b="0" lang="en-US" sz="12000" spc="-1" strike="noStrike">
                <a:solidFill>
                  <a:srgbClr val="ffffff"/>
                </a:solidFill>
                <a:latin typeface="Mont Bold"/>
              </a:rPr>
              <a:t>Pi-Mates</a:t>
            </a:r>
            <a:endParaRPr b="0" lang="en-IN" sz="12000" spc="-1" strike="noStrike">
              <a:solidFill>
                <a:srgbClr val="ffffff"/>
              </a:solidFill>
              <a:latin typeface="Arial"/>
            </a:endParaRPr>
          </a:p>
        </p:txBody>
      </p:sp>
      <p:pic>
        <p:nvPicPr>
          <p:cNvPr id="46" name="Picture 17" descr=""/>
          <p:cNvPicPr/>
          <p:nvPr/>
        </p:nvPicPr>
        <p:blipFill>
          <a:blip r:embed="rId4"/>
          <a:stretch/>
        </p:blipFill>
        <p:spPr>
          <a:xfrm>
            <a:off x="1752480" y="-266760"/>
            <a:ext cx="4761720" cy="47617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48" name="Freeform 3"/>
          <p:cNvSpPr/>
          <p:nvPr/>
        </p:nvSpPr>
        <p:spPr>
          <a:xfrm>
            <a:off x="13899960" y="-3632400"/>
            <a:ext cx="8775360" cy="8775360"/>
          </a:xfrm>
          <a:custGeom>
            <a:avLst/>
            <a:gdLst>
              <a:gd name="textAreaLeft" fmla="*/ 0 w 8775360"/>
              <a:gd name="textAreaRight" fmla="*/ 8775720 w 8775360"/>
              <a:gd name="textAreaTop" fmla="*/ 0 h 8775360"/>
              <a:gd name="textAreaBottom" fmla="*/ 8775720 h 8775360"/>
            </a:gdLst>
            <a:ahLst/>
            <a:rect l="textAreaLeft" t="textAreaTop" r="textAreaRight" b="textAreaBottom"/>
            <a:pathLst>
              <a:path w="8775807" h="8775807">
                <a:moveTo>
                  <a:pt x="0" y="0"/>
                </a:moveTo>
                <a:lnTo>
                  <a:pt x="8775806" y="0"/>
                </a:lnTo>
                <a:lnTo>
                  <a:pt x="8775806" y="8775807"/>
                </a:lnTo>
                <a:lnTo>
                  <a:pt x="0" y="8775807"/>
                </a:lnTo>
                <a:lnTo>
                  <a:pt x="0" y="0"/>
                </a:lnTo>
                <a:close/>
              </a:path>
            </a:pathLst>
          </a:custGeom>
          <a:blipFill rotWithShape="0">
            <a:blip r:embed="rId2">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49" name="Freeform 4"/>
          <p:cNvSpPr/>
          <p:nvPr/>
        </p:nvSpPr>
        <p:spPr>
          <a:xfrm>
            <a:off x="8985600" y="2032920"/>
            <a:ext cx="3945600" cy="4811760"/>
          </a:xfrm>
          <a:custGeom>
            <a:avLst/>
            <a:gdLst>
              <a:gd name="textAreaLeft" fmla="*/ 0 w 3945600"/>
              <a:gd name="textAreaRight" fmla="*/ 3945960 w 3945600"/>
              <a:gd name="textAreaTop" fmla="*/ 0 h 4811760"/>
              <a:gd name="textAreaBottom" fmla="*/ 4812120 h 4811760"/>
            </a:gdLst>
            <a:ahLst/>
            <a:rect l="textAreaLeft" t="textAreaTop" r="textAreaRight" b="textAreaBottom"/>
            <a:pathLst>
              <a:path w="3945958" h="4812144">
                <a:moveTo>
                  <a:pt x="0" y="0"/>
                </a:moveTo>
                <a:lnTo>
                  <a:pt x="3945958" y="0"/>
                </a:lnTo>
                <a:lnTo>
                  <a:pt x="3945958" y="4812144"/>
                </a:lnTo>
                <a:lnTo>
                  <a:pt x="0" y="4812144"/>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50" name="TextBox 5"/>
          <p:cNvSpPr/>
          <p:nvPr/>
        </p:nvSpPr>
        <p:spPr>
          <a:xfrm>
            <a:off x="748440" y="555120"/>
            <a:ext cx="8623800" cy="2023560"/>
          </a:xfrm>
          <a:prstGeom prst="rect">
            <a:avLst/>
          </a:prstGeom>
          <a:noFill/>
          <a:ln w="0">
            <a:noFill/>
          </a:ln>
        </p:spPr>
        <p:style>
          <a:lnRef idx="0"/>
          <a:fillRef idx="0"/>
          <a:effectRef idx="0"/>
          <a:fontRef idx="minor"/>
        </p:style>
        <p:txBody>
          <a:bodyPr lIns="0" rIns="0" tIns="0" bIns="0" anchor="t">
            <a:spAutoFit/>
          </a:bodyPr>
          <a:p>
            <a:pPr>
              <a:lnSpc>
                <a:spcPts val="7968"/>
              </a:lnSpc>
              <a:tabLst>
                <a:tab algn="l" pos="0"/>
              </a:tabLst>
            </a:pPr>
            <a:r>
              <a:rPr b="0" lang="en-US" sz="5400" spc="-1" strike="noStrike">
                <a:solidFill>
                  <a:srgbClr val="f5f5f3"/>
                </a:solidFill>
                <a:latin typeface="League Spartan"/>
              </a:rPr>
              <a:t>Movie Recommendation System</a:t>
            </a:r>
            <a:endParaRPr b="0" lang="en-IN" sz="5400" spc="-1" strike="noStrike">
              <a:solidFill>
                <a:srgbClr val="000000"/>
              </a:solidFill>
              <a:latin typeface="Arial"/>
            </a:endParaRPr>
          </a:p>
        </p:txBody>
      </p:sp>
      <p:sp>
        <p:nvSpPr>
          <p:cNvPr id="51" name="TextBox 6"/>
          <p:cNvSpPr/>
          <p:nvPr/>
        </p:nvSpPr>
        <p:spPr>
          <a:xfrm>
            <a:off x="903240" y="4315320"/>
            <a:ext cx="7696440" cy="363960"/>
          </a:xfrm>
          <a:prstGeom prst="rect">
            <a:avLst/>
          </a:prstGeom>
          <a:noFill/>
          <a:ln w="0">
            <a:noFill/>
          </a:ln>
        </p:spPr>
        <p:style>
          <a:lnRef idx="0"/>
          <a:fillRef idx="0"/>
          <a:effectRef idx="0"/>
          <a:fontRef idx="minor"/>
        </p:style>
        <p:txBody>
          <a:bodyPr lIns="0" rIns="0" tIns="0" bIns="0" anchor="t">
            <a:spAutoFit/>
          </a:bodyPr>
          <a:p>
            <a:pPr>
              <a:lnSpc>
                <a:spcPts val="2954"/>
              </a:lnSpc>
              <a:tabLst>
                <a:tab algn="l" pos="0"/>
              </a:tabLst>
            </a:pPr>
            <a:endParaRPr b="0" lang="en-US" sz="1970" spc="-1" strike="noStrike">
              <a:solidFill>
                <a:srgbClr val="f5f5f3"/>
              </a:solidFill>
              <a:latin typeface="Mont Bold"/>
            </a:endParaRPr>
          </a:p>
        </p:txBody>
      </p:sp>
      <p:sp>
        <p:nvSpPr>
          <p:cNvPr id="52" name="TextBox 7"/>
          <p:cNvSpPr/>
          <p:nvPr/>
        </p:nvSpPr>
        <p:spPr>
          <a:xfrm>
            <a:off x="903240" y="5355360"/>
            <a:ext cx="7696440" cy="363960"/>
          </a:xfrm>
          <a:prstGeom prst="rect">
            <a:avLst/>
          </a:prstGeom>
          <a:noFill/>
          <a:ln w="0">
            <a:noFill/>
          </a:ln>
        </p:spPr>
        <p:style>
          <a:lnRef idx="0"/>
          <a:fillRef idx="0"/>
          <a:effectRef idx="0"/>
          <a:fontRef idx="minor"/>
        </p:style>
        <p:txBody>
          <a:bodyPr lIns="0" rIns="0" tIns="0" bIns="0" anchor="t">
            <a:spAutoFit/>
          </a:bodyPr>
          <a:p>
            <a:pPr>
              <a:lnSpc>
                <a:spcPts val="2954"/>
              </a:lnSpc>
              <a:tabLst>
                <a:tab algn="l" pos="0"/>
              </a:tabLst>
            </a:pPr>
            <a:endParaRPr b="0" lang="en-US" sz="1970" spc="-1" strike="noStrike">
              <a:solidFill>
                <a:srgbClr val="f5f5f3"/>
              </a:solidFill>
              <a:latin typeface="Mont Bold"/>
            </a:endParaRPr>
          </a:p>
        </p:txBody>
      </p:sp>
      <p:sp>
        <p:nvSpPr>
          <p:cNvPr id="53" name="TextBox 8"/>
          <p:cNvSpPr/>
          <p:nvPr/>
        </p:nvSpPr>
        <p:spPr>
          <a:xfrm>
            <a:off x="748440" y="2661840"/>
            <a:ext cx="7696440" cy="5627160"/>
          </a:xfrm>
          <a:prstGeom prst="rect">
            <a:avLst/>
          </a:prstGeom>
          <a:noFill/>
          <a:ln w="0">
            <a:noFill/>
          </a:ln>
        </p:spPr>
        <p:style>
          <a:lnRef idx="0"/>
          <a:fillRef idx="0"/>
          <a:effectRef idx="0"/>
          <a:fontRef idx="minor"/>
        </p:style>
        <p:txBody>
          <a:bodyPr lIns="0" rIns="0" tIns="0" bIns="0" anchor="t">
            <a:spAutoFit/>
          </a:bodyPr>
          <a:p>
            <a:pPr>
              <a:lnSpc>
                <a:spcPts val="2954"/>
              </a:lnSpc>
              <a:tabLst>
                <a:tab algn="l" pos="0"/>
              </a:tabLst>
            </a:pPr>
            <a:r>
              <a:rPr b="0" lang="en-US" sz="1970" spc="-1" strike="noStrike">
                <a:solidFill>
                  <a:srgbClr val="f5f5f3"/>
                </a:solidFill>
                <a:latin typeface="Mont Bold"/>
              </a:rPr>
              <a:t>The problem our movie recommendation system aims to solve is the overwhelming choice and decision fatigue experienced by consumers when selecting a movie to watch. This problem is important and relevant to our target audience because it directly addresses the challenge of finding enjoyable content in an era of abundant streaming services and countless movie options.</a:t>
            </a:r>
            <a:endParaRPr b="0" lang="en-IN" sz="1970" spc="-1" strike="noStrike">
              <a:solidFill>
                <a:srgbClr val="000000"/>
              </a:solidFill>
              <a:latin typeface="Arial"/>
            </a:endParaRPr>
          </a:p>
          <a:p>
            <a:pPr>
              <a:lnSpc>
                <a:spcPts val="2954"/>
              </a:lnSpc>
              <a:tabLst>
                <a:tab algn="l" pos="0"/>
              </a:tabLst>
            </a:pPr>
            <a:endParaRPr b="0" lang="en-IN" sz="1970" spc="-1" strike="noStrike">
              <a:solidFill>
                <a:srgbClr val="000000"/>
              </a:solidFill>
              <a:latin typeface="Arial"/>
            </a:endParaRPr>
          </a:p>
          <a:p>
            <a:pPr>
              <a:lnSpc>
                <a:spcPts val="2954"/>
              </a:lnSpc>
              <a:tabLst>
                <a:tab algn="l" pos="0"/>
              </a:tabLst>
            </a:pPr>
            <a:r>
              <a:rPr b="0" lang="en-US" sz="1970" spc="-1" strike="noStrike">
                <a:solidFill>
                  <a:srgbClr val="f5f5f3"/>
                </a:solidFill>
                <a:latin typeface="Mont Bold"/>
              </a:rPr>
              <a:t>According to a Deloitte Digital Media Trends survey in 2021, 51% of U.S. consumers were overwhelmed by the number of streaming services and content choices available. Another study by Hub Research found that 38% of viewers spent more time deciding what to watch than actually watching content. This indicates a significant demand for a solution that can streamline the decision-making process and offer personalized movie recommendations to enhance the viewing experience.</a:t>
            </a:r>
            <a:endParaRPr b="0" lang="en-IN" sz="1970" spc="-1" strike="noStrike">
              <a:solidFill>
                <a:srgbClr val="000000"/>
              </a:solidFill>
              <a:latin typeface="Arial"/>
            </a:endParaRPr>
          </a:p>
        </p:txBody>
      </p:sp>
      <p:grpSp>
        <p:nvGrpSpPr>
          <p:cNvPr id="54" name="Group 9"/>
          <p:cNvGrpSpPr/>
          <p:nvPr/>
        </p:nvGrpSpPr>
        <p:grpSpPr>
          <a:xfrm>
            <a:off x="10958400" y="285840"/>
            <a:ext cx="6300360" cy="8984880"/>
            <a:chOff x="10958400" y="285840"/>
            <a:chExt cx="6300360" cy="8984880"/>
          </a:xfrm>
        </p:grpSpPr>
        <p:sp>
          <p:nvSpPr>
            <p:cNvPr id="55" name="Freeform 10"/>
            <p:cNvSpPr/>
            <p:nvPr/>
          </p:nvSpPr>
          <p:spPr>
            <a:xfrm>
              <a:off x="10958400" y="285840"/>
              <a:ext cx="6300360" cy="8984880"/>
            </a:xfrm>
            <a:custGeom>
              <a:avLst/>
              <a:gdLst>
                <a:gd name="textAreaLeft" fmla="*/ 0 w 6300360"/>
                <a:gd name="textAreaRight" fmla="*/ 6300720 w 6300360"/>
                <a:gd name="textAreaTop" fmla="*/ 0 h 8984880"/>
                <a:gd name="textAreaBottom" fmla="*/ 8985240 h 8984880"/>
              </a:gdLst>
              <a:ah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56" name="Freeform 11"/>
            <p:cNvSpPr/>
            <p:nvPr/>
          </p:nvSpPr>
          <p:spPr>
            <a:xfrm>
              <a:off x="10958400" y="285840"/>
              <a:ext cx="6300360" cy="8984880"/>
            </a:xfrm>
            <a:custGeom>
              <a:avLst/>
              <a:gdLst>
                <a:gd name="textAreaLeft" fmla="*/ 0 w 6300360"/>
                <a:gd name="textAreaRight" fmla="*/ 6300720 w 6300360"/>
                <a:gd name="textAreaTop" fmla="*/ 0 h 8984880"/>
                <a:gd name="textAreaBottom" fmla="*/ 8985240 h 8984880"/>
              </a:gdLst>
              <a:ah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sp>
        <p:nvSpPr>
          <p:cNvPr id="57" name="Freeform 12"/>
          <p:cNvSpPr/>
          <p:nvPr/>
        </p:nvSpPr>
        <p:spPr>
          <a:xfrm rot="15981000">
            <a:off x="13635360" y="7715160"/>
            <a:ext cx="946080" cy="3410280"/>
          </a:xfrm>
          <a:custGeom>
            <a:avLst/>
            <a:gdLst>
              <a:gd name="textAreaLeft" fmla="*/ 0 w 946080"/>
              <a:gd name="textAreaRight" fmla="*/ 946440 w 946080"/>
              <a:gd name="textAreaTop" fmla="*/ 0 h 3410280"/>
              <a:gd name="textAreaBottom" fmla="*/ 3410640 h 3410280"/>
            </a:gdLst>
            <a:ahLst/>
            <a:rect l="textAreaLeft" t="textAreaTop" r="textAreaRight" b="textAreaBottom"/>
            <a:pathLst>
              <a:path w="946495" h="3410793">
                <a:moveTo>
                  <a:pt x="0" y="0"/>
                </a:moveTo>
                <a:lnTo>
                  <a:pt x="946495" y="0"/>
                </a:lnTo>
                <a:lnTo>
                  <a:pt x="946495" y="3410793"/>
                </a:lnTo>
                <a:lnTo>
                  <a:pt x="0" y="3410793"/>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59" name="Freeform 3"/>
          <p:cNvSpPr/>
          <p:nvPr/>
        </p:nvSpPr>
        <p:spPr>
          <a:xfrm>
            <a:off x="14328720" y="-3650040"/>
            <a:ext cx="8775360" cy="8775360"/>
          </a:xfrm>
          <a:custGeom>
            <a:avLst/>
            <a:gdLst>
              <a:gd name="textAreaLeft" fmla="*/ 0 w 8775360"/>
              <a:gd name="textAreaRight" fmla="*/ 8775720 w 8775360"/>
              <a:gd name="textAreaTop" fmla="*/ 0 h 8775360"/>
              <a:gd name="textAreaBottom" fmla="*/ 8775720 h 8775360"/>
            </a:gdLst>
            <a:ahLst/>
            <a:rect l="textAreaLeft" t="textAreaTop" r="textAreaRight" b="textAreaBottom"/>
            <a:pathLst>
              <a:path w="8775807" h="8775807">
                <a:moveTo>
                  <a:pt x="0" y="0"/>
                </a:moveTo>
                <a:lnTo>
                  <a:pt x="8775806" y="0"/>
                </a:lnTo>
                <a:lnTo>
                  <a:pt x="8775806" y="8775807"/>
                </a:lnTo>
                <a:lnTo>
                  <a:pt x="0" y="8775807"/>
                </a:lnTo>
                <a:lnTo>
                  <a:pt x="0" y="0"/>
                </a:lnTo>
                <a:close/>
              </a:path>
            </a:pathLst>
          </a:custGeom>
          <a:blipFill rotWithShape="0">
            <a:blip r:embed="rId2">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60" name="Freeform 4"/>
          <p:cNvSpPr/>
          <p:nvPr/>
        </p:nvSpPr>
        <p:spPr>
          <a:xfrm rot="15981000">
            <a:off x="6194520" y="7286760"/>
            <a:ext cx="946080" cy="3410280"/>
          </a:xfrm>
          <a:custGeom>
            <a:avLst/>
            <a:gdLst>
              <a:gd name="textAreaLeft" fmla="*/ 0 w 946080"/>
              <a:gd name="textAreaRight" fmla="*/ 946440 w 946080"/>
              <a:gd name="textAreaTop" fmla="*/ 0 h 3410280"/>
              <a:gd name="textAreaBottom" fmla="*/ 3410640 h 3410280"/>
            </a:gdLst>
            <a:ahLst/>
            <a:rect l="textAreaLeft" t="textAreaTop" r="textAreaRight" b="textAreaBottom"/>
            <a:pathLst>
              <a:path w="946495" h="3410793">
                <a:moveTo>
                  <a:pt x="0" y="0"/>
                </a:moveTo>
                <a:lnTo>
                  <a:pt x="946495" y="0"/>
                </a:lnTo>
                <a:lnTo>
                  <a:pt x="946495" y="3410793"/>
                </a:lnTo>
                <a:lnTo>
                  <a:pt x="0" y="3410793"/>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61" name="Freeform 5"/>
          <p:cNvSpPr/>
          <p:nvPr/>
        </p:nvSpPr>
        <p:spPr>
          <a:xfrm>
            <a:off x="0" y="7023240"/>
            <a:ext cx="3687840" cy="5337720"/>
          </a:xfrm>
          <a:custGeom>
            <a:avLst/>
            <a:gdLst>
              <a:gd name="textAreaLeft" fmla="*/ 0 w 3687840"/>
              <a:gd name="textAreaRight" fmla="*/ 3688200 w 3687840"/>
              <a:gd name="textAreaTop" fmla="*/ 0 h 5337720"/>
              <a:gd name="textAreaBottom" fmla="*/ 5338080 h 5337720"/>
            </a:gdLst>
            <a:ahLst/>
            <a:rect l="textAreaLeft" t="textAreaTop" r="textAreaRight" b="textAreaBottom"/>
            <a:pathLst>
              <a:path w="3688198" h="5338181">
                <a:moveTo>
                  <a:pt x="0" y="0"/>
                </a:moveTo>
                <a:lnTo>
                  <a:pt x="3688198" y="0"/>
                </a:lnTo>
                <a:lnTo>
                  <a:pt x="3688198" y="5338181"/>
                </a:lnTo>
                <a:lnTo>
                  <a:pt x="0" y="5338181"/>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62" name="Freeform 6"/>
          <p:cNvSpPr/>
          <p:nvPr/>
        </p:nvSpPr>
        <p:spPr>
          <a:xfrm>
            <a:off x="-922680" y="-1727280"/>
            <a:ext cx="3488040" cy="5912280"/>
          </a:xfrm>
          <a:custGeom>
            <a:avLst/>
            <a:gdLst>
              <a:gd name="textAreaLeft" fmla="*/ 0 w 3488040"/>
              <a:gd name="textAreaRight" fmla="*/ 3488400 w 3488040"/>
              <a:gd name="textAreaTop" fmla="*/ 0 h 5912280"/>
              <a:gd name="textAreaBottom" fmla="*/ 5912640 h 5912280"/>
            </a:gdLst>
            <a:ahLst/>
            <a:rect l="textAreaLeft" t="textAreaTop" r="textAreaRight" b="textAreaBottom"/>
            <a:pathLst>
              <a:path w="3488408" h="5912556">
                <a:moveTo>
                  <a:pt x="0" y="0"/>
                </a:moveTo>
                <a:lnTo>
                  <a:pt x="3488408" y="0"/>
                </a:lnTo>
                <a:lnTo>
                  <a:pt x="3488408" y="5912556"/>
                </a:lnTo>
                <a:lnTo>
                  <a:pt x="0" y="5912556"/>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nvGrpSpPr>
          <p:cNvPr id="63" name="Group 7"/>
          <p:cNvGrpSpPr/>
          <p:nvPr/>
        </p:nvGrpSpPr>
        <p:grpSpPr>
          <a:xfrm>
            <a:off x="696960" y="1711800"/>
            <a:ext cx="6488640" cy="6827400"/>
            <a:chOff x="696960" y="1711800"/>
            <a:chExt cx="6488640" cy="6827400"/>
          </a:xfrm>
        </p:grpSpPr>
        <p:sp>
          <p:nvSpPr>
            <p:cNvPr id="64" name="Freeform 8"/>
            <p:cNvSpPr/>
            <p:nvPr/>
          </p:nvSpPr>
          <p:spPr>
            <a:xfrm>
              <a:off x="696960" y="1711800"/>
              <a:ext cx="6488640" cy="6827400"/>
            </a:xfrm>
            <a:custGeom>
              <a:avLst/>
              <a:gdLst>
                <a:gd name="textAreaLeft" fmla="*/ 0 w 6488640"/>
                <a:gd name="textAreaRight" fmla="*/ 6489000 w 6488640"/>
                <a:gd name="textAreaTop" fmla="*/ 0 h 6827400"/>
                <a:gd name="textAreaBottom" fmla="*/ 6827760 h 6827400"/>
              </a:gdLst>
              <a:ahLst/>
              <a:rect l="textAreaLeft" t="textAreaTop" r="textAreaRight" b="textAreaBottom"/>
              <a:pathLst>
                <a:path w="5842000" h="6146800">
                  <a:moveTo>
                    <a:pt x="5842000" y="6146800"/>
                  </a:moveTo>
                  <a:lnTo>
                    <a:pt x="0" y="6146800"/>
                  </a:lnTo>
                  <a:lnTo>
                    <a:pt x="0" y="0"/>
                  </a:lnTo>
                  <a:lnTo>
                    <a:pt x="5842000" y="0"/>
                  </a:lnTo>
                  <a:lnTo>
                    <a:pt x="5842000" y="614680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65" name="Freeform 9"/>
            <p:cNvSpPr/>
            <p:nvPr/>
          </p:nvSpPr>
          <p:spPr>
            <a:xfrm>
              <a:off x="696960" y="1711800"/>
              <a:ext cx="6488640" cy="6827400"/>
            </a:xfrm>
            <a:custGeom>
              <a:avLst/>
              <a:gdLst>
                <a:gd name="textAreaLeft" fmla="*/ 0 w 6488640"/>
                <a:gd name="textAreaRight" fmla="*/ 6489000 w 6488640"/>
                <a:gd name="textAreaTop" fmla="*/ 0 h 6827400"/>
                <a:gd name="textAreaBottom" fmla="*/ 6827760 h 6827400"/>
              </a:gdLst>
              <a:ahLst/>
              <a:rect l="textAreaLeft" t="textAreaTop" r="textAreaRight" b="textAreaBottom"/>
              <a:pathLst>
                <a:path w="5842000" h="6146800">
                  <a:moveTo>
                    <a:pt x="5842000" y="6146800"/>
                  </a:moveTo>
                  <a:lnTo>
                    <a:pt x="0" y="6146800"/>
                  </a:lnTo>
                  <a:lnTo>
                    <a:pt x="0" y="0"/>
                  </a:lnTo>
                  <a:lnTo>
                    <a:pt x="5842000" y="0"/>
                  </a:lnTo>
                  <a:lnTo>
                    <a:pt x="5842000" y="614680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grpSp>
        <p:nvGrpSpPr>
          <p:cNvPr id="66" name="Group 10"/>
          <p:cNvGrpSpPr/>
          <p:nvPr/>
        </p:nvGrpSpPr>
        <p:grpSpPr>
          <a:xfrm>
            <a:off x="8525160" y="1371960"/>
            <a:ext cx="7626240" cy="7489440"/>
            <a:chOff x="8525160" y="1371960"/>
            <a:chExt cx="7626240" cy="7489440"/>
          </a:xfrm>
        </p:grpSpPr>
        <p:sp>
          <p:nvSpPr>
            <p:cNvPr id="67" name="TextBox 11"/>
            <p:cNvSpPr/>
            <p:nvPr/>
          </p:nvSpPr>
          <p:spPr>
            <a:xfrm>
              <a:off x="8525160" y="2628000"/>
              <a:ext cx="7626240" cy="6233400"/>
            </a:xfrm>
            <a:prstGeom prst="rect">
              <a:avLst/>
            </a:prstGeom>
            <a:noFill/>
            <a:ln w="0">
              <a:noFill/>
            </a:ln>
          </p:spPr>
          <p:style>
            <a:lnRef idx="0"/>
            <a:fillRef idx="0"/>
            <a:effectRef idx="0"/>
            <a:fontRef idx="minor"/>
          </p:style>
          <p:txBody>
            <a:bodyPr lIns="0" rIns="0" tIns="0" bIns="0" anchor="t">
              <a:spAutoFit/>
            </a:bodyPr>
            <a:p>
              <a:pPr>
                <a:lnSpc>
                  <a:spcPts val="3776"/>
                </a:lnSpc>
                <a:tabLst>
                  <a:tab algn="l" pos="0"/>
                </a:tabLst>
              </a:pPr>
              <a:r>
                <a:rPr b="0" lang="en-US" sz="2910" spc="-1" strike="noStrike">
                  <a:solidFill>
                    <a:srgbClr val="ffffff"/>
                  </a:solidFill>
                  <a:latin typeface="Glacial Indifference"/>
                </a:rPr>
                <a:t>In short, our business model solves the overwhelming movie choice problem with personalized recommendations, content aggregation, and user engagement. We also incorporate a social impact component, making it a sustainable solution for the tech industry.</a:t>
              </a:r>
              <a:endParaRPr b="0" lang="en-IN" sz="2910" spc="-1" strike="noStrike">
                <a:solidFill>
                  <a:srgbClr val="000000"/>
                </a:solidFill>
                <a:latin typeface="Arial"/>
              </a:endParaRPr>
            </a:p>
            <a:p>
              <a:pPr>
                <a:lnSpc>
                  <a:spcPts val="3776"/>
                </a:lnSpc>
                <a:tabLst>
                  <a:tab algn="l" pos="0"/>
                </a:tabLst>
              </a:pPr>
              <a:endParaRPr b="0" lang="en-IN" sz="2910" spc="-1" strike="noStrike">
                <a:solidFill>
                  <a:srgbClr val="000000"/>
                </a:solidFill>
                <a:latin typeface="Arial"/>
              </a:endParaRPr>
            </a:p>
            <a:p>
              <a:pPr>
                <a:lnSpc>
                  <a:spcPts val="3776"/>
                </a:lnSpc>
                <a:tabLst>
                  <a:tab algn="l" pos="0"/>
                </a:tabLst>
              </a:pPr>
              <a:r>
                <a:rPr b="0" lang="en-US" sz="2910" spc="-1" strike="noStrike">
                  <a:solidFill>
                    <a:srgbClr val="ffffff"/>
                  </a:solidFill>
                  <a:latin typeface="Glacial Indifference"/>
                </a:rPr>
                <a:t>Our innovative business strategy offers the following solutions:</a:t>
              </a:r>
              <a:endParaRPr b="0" lang="en-IN" sz="2910" spc="-1" strike="noStrike">
                <a:solidFill>
                  <a:srgbClr val="000000"/>
                </a:solidFill>
                <a:latin typeface="Arial"/>
              </a:endParaRPr>
            </a:p>
            <a:p>
              <a:pPr marL="514440" indent="-514440">
                <a:lnSpc>
                  <a:spcPts val="3776"/>
                </a:lnSpc>
                <a:buClr>
                  <a:srgbClr val="ffffff"/>
                </a:buClr>
                <a:buFont typeface="OpenSymbol"/>
                <a:buAutoNum type="arabicPeriod"/>
                <a:tabLst>
                  <a:tab algn="l" pos="0"/>
                </a:tabLst>
              </a:pPr>
              <a:r>
                <a:rPr b="0" lang="en-US" sz="2910" spc="-1" strike="noStrike">
                  <a:solidFill>
                    <a:srgbClr val="ffffff"/>
                  </a:solidFill>
                  <a:latin typeface="Glacial Indifference"/>
                </a:rPr>
                <a:t>Personalized Movie Recommendations:</a:t>
              </a:r>
              <a:endParaRPr b="0" lang="en-IN" sz="2910" spc="-1" strike="noStrike">
                <a:solidFill>
                  <a:srgbClr val="000000"/>
                </a:solidFill>
                <a:latin typeface="Arial"/>
              </a:endParaRPr>
            </a:p>
            <a:p>
              <a:pPr>
                <a:lnSpc>
                  <a:spcPts val="3776"/>
                </a:lnSpc>
                <a:tabLst>
                  <a:tab algn="l" pos="0"/>
                </a:tabLst>
              </a:pPr>
              <a:r>
                <a:rPr b="0" lang="en-US" sz="2910" spc="-1" strike="noStrike">
                  <a:solidFill>
                    <a:srgbClr val="ffffff"/>
                  </a:solidFill>
                  <a:latin typeface="Glacial Indifference"/>
                </a:rPr>
                <a:t>2.  Content Aggregation:</a:t>
              </a:r>
              <a:endParaRPr b="0" lang="en-IN" sz="2910" spc="-1" strike="noStrike">
                <a:solidFill>
                  <a:srgbClr val="000000"/>
                </a:solidFill>
                <a:latin typeface="Arial"/>
              </a:endParaRPr>
            </a:p>
            <a:p>
              <a:pPr>
                <a:lnSpc>
                  <a:spcPts val="3776"/>
                </a:lnSpc>
                <a:tabLst>
                  <a:tab algn="l" pos="0"/>
                </a:tabLst>
              </a:pPr>
              <a:r>
                <a:rPr b="0" lang="en-US" sz="2910" spc="-1" strike="noStrike">
                  <a:solidFill>
                    <a:srgbClr val="ffffff"/>
                  </a:solidFill>
                  <a:latin typeface="Glacial Indifference"/>
                </a:rPr>
                <a:t>3.  User Engagement:</a:t>
              </a:r>
              <a:endParaRPr b="0" lang="en-IN" sz="2910" spc="-1" strike="noStrike">
                <a:solidFill>
                  <a:srgbClr val="000000"/>
                </a:solidFill>
                <a:latin typeface="Arial"/>
              </a:endParaRPr>
            </a:p>
          </p:txBody>
        </p:sp>
        <p:sp>
          <p:nvSpPr>
            <p:cNvPr id="68" name="TextBox 12"/>
            <p:cNvSpPr/>
            <p:nvPr/>
          </p:nvSpPr>
          <p:spPr>
            <a:xfrm>
              <a:off x="8525160" y="1371960"/>
              <a:ext cx="7626240" cy="1230480"/>
            </a:xfrm>
            <a:prstGeom prst="rect">
              <a:avLst/>
            </a:prstGeom>
            <a:noFill/>
            <a:ln w="0">
              <a:noFill/>
            </a:ln>
          </p:spPr>
          <p:style>
            <a:lnRef idx="0"/>
            <a:fillRef idx="0"/>
            <a:effectRef idx="0"/>
            <a:fontRef idx="minor"/>
          </p:style>
          <p:txBody>
            <a:bodyPr lIns="0" rIns="0" tIns="0" bIns="0" anchor="t">
              <a:spAutoFit/>
            </a:bodyPr>
            <a:p>
              <a:pPr>
                <a:lnSpc>
                  <a:spcPts val="9686"/>
                </a:lnSpc>
                <a:tabLst>
                  <a:tab algn="l" pos="0"/>
                </a:tabLst>
              </a:pPr>
              <a:r>
                <a:rPr b="0" lang="en-US" sz="9690" spc="-1" strike="noStrike">
                  <a:solidFill>
                    <a:srgbClr val="ffffff"/>
                  </a:solidFill>
                  <a:latin typeface="League Spartan"/>
                </a:rPr>
                <a:t>Solution</a:t>
              </a:r>
              <a:endParaRPr b="0" lang="en-IN" sz="969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70" name="Freeform 3"/>
          <p:cNvSpPr/>
          <p:nvPr/>
        </p:nvSpPr>
        <p:spPr>
          <a:xfrm>
            <a:off x="-3012120" y="-3359160"/>
            <a:ext cx="7087680" cy="7087680"/>
          </a:xfrm>
          <a:custGeom>
            <a:avLst/>
            <a:gdLst>
              <a:gd name="textAreaLeft" fmla="*/ 0 w 7087680"/>
              <a:gd name="textAreaRight" fmla="*/ 7088040 w 7087680"/>
              <a:gd name="textAreaTop" fmla="*/ 0 h 7087680"/>
              <a:gd name="textAreaBottom" fmla="*/ 7088040 h 7087680"/>
            </a:gdLst>
            <a:ahLst/>
            <a:rect l="textAreaLeft" t="textAreaTop" r="textAreaRight" b="textAreaBottom"/>
            <a:pathLst>
              <a:path w="7088151" h="7088151">
                <a:moveTo>
                  <a:pt x="0" y="0"/>
                </a:moveTo>
                <a:lnTo>
                  <a:pt x="7088151" y="0"/>
                </a:lnTo>
                <a:lnTo>
                  <a:pt x="7088151" y="7088151"/>
                </a:lnTo>
                <a:lnTo>
                  <a:pt x="0" y="7088151"/>
                </a:lnTo>
                <a:lnTo>
                  <a:pt x="0" y="0"/>
                </a:lnTo>
                <a:close/>
              </a:path>
            </a:pathLst>
          </a:custGeom>
          <a:blipFill rotWithShape="0">
            <a:blip r:embed="rId2">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71" name="Freeform 4"/>
          <p:cNvSpPr/>
          <p:nvPr/>
        </p:nvSpPr>
        <p:spPr>
          <a:xfrm>
            <a:off x="9375120" y="1874880"/>
            <a:ext cx="3945600" cy="4811760"/>
          </a:xfrm>
          <a:custGeom>
            <a:avLst/>
            <a:gdLst>
              <a:gd name="textAreaLeft" fmla="*/ 0 w 3945600"/>
              <a:gd name="textAreaRight" fmla="*/ 3945960 w 3945600"/>
              <a:gd name="textAreaTop" fmla="*/ 0 h 4811760"/>
              <a:gd name="textAreaBottom" fmla="*/ 4812120 h 4811760"/>
            </a:gdLst>
            <a:ahLst/>
            <a:rect l="textAreaLeft" t="textAreaTop" r="textAreaRight" b="textAreaBottom"/>
            <a:pathLst>
              <a:path w="3945958" h="4812144">
                <a:moveTo>
                  <a:pt x="0" y="0"/>
                </a:moveTo>
                <a:lnTo>
                  <a:pt x="3945959" y="0"/>
                </a:lnTo>
                <a:lnTo>
                  <a:pt x="3945959" y="4812145"/>
                </a:lnTo>
                <a:lnTo>
                  <a:pt x="0" y="4812145"/>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72" name="TextBox 5"/>
          <p:cNvSpPr/>
          <p:nvPr/>
        </p:nvSpPr>
        <p:spPr>
          <a:xfrm>
            <a:off x="748440" y="1074600"/>
            <a:ext cx="8005320" cy="3036240"/>
          </a:xfrm>
          <a:prstGeom prst="rect">
            <a:avLst/>
          </a:prstGeom>
          <a:noFill/>
          <a:ln w="0">
            <a:noFill/>
          </a:ln>
        </p:spPr>
        <p:style>
          <a:lnRef idx="0"/>
          <a:fillRef idx="0"/>
          <a:effectRef idx="0"/>
          <a:fontRef idx="minor"/>
        </p:style>
        <p:txBody>
          <a:bodyPr lIns="0" rIns="0" tIns="0" bIns="0" anchor="t">
            <a:spAutoFit/>
          </a:bodyPr>
          <a:p>
            <a:pPr>
              <a:lnSpc>
                <a:spcPts val="7968"/>
              </a:lnSpc>
              <a:tabLst>
                <a:tab algn="l" pos="0"/>
              </a:tabLst>
            </a:pPr>
            <a:r>
              <a:rPr b="0" lang="en-US" sz="7969" spc="-1" strike="noStrike">
                <a:solidFill>
                  <a:srgbClr val="f5f5f3"/>
                </a:solidFill>
                <a:latin typeface="League Spartan"/>
              </a:rPr>
              <a:t>Key Features and Functionality</a:t>
            </a:r>
            <a:endParaRPr b="0" lang="en-IN" sz="7969" spc="-1" strike="noStrike">
              <a:solidFill>
                <a:srgbClr val="000000"/>
              </a:solidFill>
              <a:latin typeface="Arial"/>
            </a:endParaRPr>
          </a:p>
        </p:txBody>
      </p:sp>
      <p:grpSp>
        <p:nvGrpSpPr>
          <p:cNvPr id="73" name="Group 6"/>
          <p:cNvGrpSpPr/>
          <p:nvPr/>
        </p:nvGrpSpPr>
        <p:grpSpPr>
          <a:xfrm>
            <a:off x="609480" y="5551200"/>
            <a:ext cx="9257040" cy="3604680"/>
            <a:chOff x="609480" y="5551200"/>
            <a:chExt cx="9257040" cy="3604680"/>
          </a:xfrm>
        </p:grpSpPr>
        <p:sp>
          <p:nvSpPr>
            <p:cNvPr id="74" name="TextBox 7"/>
            <p:cNvSpPr/>
            <p:nvPr/>
          </p:nvSpPr>
          <p:spPr>
            <a:xfrm>
              <a:off x="609480" y="5551200"/>
              <a:ext cx="9257040" cy="849240"/>
            </a:xfrm>
            <a:prstGeom prst="rect">
              <a:avLst/>
            </a:prstGeom>
            <a:noFill/>
            <a:ln w="0">
              <a:noFill/>
            </a:ln>
          </p:spPr>
          <p:style>
            <a:lnRef idx="0"/>
            <a:fillRef idx="0"/>
            <a:effectRef idx="0"/>
            <a:fontRef idx="minor"/>
          </p:style>
          <p:txBody>
            <a:bodyPr lIns="0" rIns="0" tIns="0" bIns="0" anchor="t">
              <a:spAutoFit/>
            </a:bodyPr>
            <a:p>
              <a:pPr>
                <a:lnSpc>
                  <a:spcPts val="3342"/>
                </a:lnSpc>
                <a:tabLst>
                  <a:tab algn="l" pos="0"/>
                </a:tabLst>
              </a:pPr>
              <a:r>
                <a:rPr b="0" lang="en-US" sz="2230" spc="-1" strike="noStrike">
                  <a:solidFill>
                    <a:srgbClr val="f5f5f3"/>
                  </a:solidFill>
                  <a:latin typeface="Glacial Indifference Bold"/>
                </a:rPr>
                <a:t>Our system offers a user-friendly interface with intuitive navigation and a powerful search function for easy content discovery.</a:t>
              </a:r>
              <a:endParaRPr b="0" lang="en-IN" sz="2230" spc="-1" strike="noStrike">
                <a:solidFill>
                  <a:srgbClr val="000000"/>
                </a:solidFill>
                <a:latin typeface="Arial"/>
              </a:endParaRPr>
            </a:p>
          </p:txBody>
        </p:sp>
        <p:sp>
          <p:nvSpPr>
            <p:cNvPr id="75" name="TextBox 8"/>
            <p:cNvSpPr/>
            <p:nvPr/>
          </p:nvSpPr>
          <p:spPr>
            <a:xfrm>
              <a:off x="609480" y="7644600"/>
              <a:ext cx="9257040" cy="557280"/>
            </a:xfrm>
            <a:prstGeom prst="rect">
              <a:avLst/>
            </a:prstGeom>
            <a:noFill/>
            <a:ln w="0">
              <a:noFill/>
            </a:ln>
          </p:spPr>
          <p:style>
            <a:lnRef idx="0"/>
            <a:fillRef idx="0"/>
            <a:effectRef idx="0"/>
            <a:fontRef idx="minor"/>
          </p:style>
          <p:txBody>
            <a:bodyPr lIns="0" rIns="0" tIns="0" bIns="0" anchor="t">
              <a:spAutoFit/>
            </a:bodyPr>
            <a:p>
              <a:pPr>
                <a:lnSpc>
                  <a:spcPts val="3342"/>
                </a:lnSpc>
                <a:tabLst>
                  <a:tab algn="l" pos="0"/>
                </a:tabLst>
              </a:pPr>
              <a:endParaRPr b="0" lang="en-US" sz="2230" spc="-1" strike="noStrike">
                <a:solidFill>
                  <a:srgbClr val="f5f5f3"/>
                </a:solidFill>
                <a:latin typeface="Glacial Indifference Bold"/>
              </a:endParaRPr>
            </a:p>
          </p:txBody>
        </p:sp>
        <p:sp>
          <p:nvSpPr>
            <p:cNvPr id="76" name="TextBox 9"/>
            <p:cNvSpPr/>
            <p:nvPr/>
          </p:nvSpPr>
          <p:spPr>
            <a:xfrm>
              <a:off x="609480" y="8598600"/>
              <a:ext cx="9257040" cy="557280"/>
            </a:xfrm>
            <a:prstGeom prst="rect">
              <a:avLst/>
            </a:prstGeom>
            <a:noFill/>
            <a:ln w="0">
              <a:noFill/>
            </a:ln>
          </p:spPr>
          <p:style>
            <a:lnRef idx="0"/>
            <a:fillRef idx="0"/>
            <a:effectRef idx="0"/>
            <a:fontRef idx="minor"/>
          </p:style>
          <p:txBody>
            <a:bodyPr lIns="0" rIns="0" tIns="0" bIns="0" anchor="t">
              <a:spAutoFit/>
            </a:bodyPr>
            <a:p>
              <a:pPr>
                <a:lnSpc>
                  <a:spcPts val="3342"/>
                </a:lnSpc>
                <a:tabLst>
                  <a:tab algn="l" pos="0"/>
                </a:tabLst>
              </a:pPr>
              <a:endParaRPr b="0" lang="en-US" sz="2230" spc="-1" strike="noStrike">
                <a:solidFill>
                  <a:srgbClr val="f5f5f3"/>
                </a:solidFill>
                <a:latin typeface="Glacial Indifference Bold"/>
              </a:endParaRPr>
            </a:p>
          </p:txBody>
        </p:sp>
      </p:grpSp>
      <p:sp>
        <p:nvSpPr>
          <p:cNvPr id="77" name="Freeform 10"/>
          <p:cNvSpPr/>
          <p:nvPr/>
        </p:nvSpPr>
        <p:spPr>
          <a:xfrm>
            <a:off x="14841000" y="-1815480"/>
            <a:ext cx="4199760" cy="7118280"/>
          </a:xfrm>
          <a:custGeom>
            <a:avLst/>
            <a:gdLst>
              <a:gd name="textAreaLeft" fmla="*/ 0 w 4199760"/>
              <a:gd name="textAreaRight" fmla="*/ 4200120 w 4199760"/>
              <a:gd name="textAreaTop" fmla="*/ 0 h 7118280"/>
              <a:gd name="textAreaBottom" fmla="*/ 7118640 h 7118280"/>
            </a:gdLst>
            <a:ahLst/>
            <a:rect l="textAreaLeft" t="textAreaTop" r="textAreaRight" b="textAreaBottom"/>
            <a:pathLst>
              <a:path w="4199972" h="7118597">
                <a:moveTo>
                  <a:pt x="0" y="0"/>
                </a:moveTo>
                <a:lnTo>
                  <a:pt x="4199972" y="0"/>
                </a:lnTo>
                <a:lnTo>
                  <a:pt x="4199972" y="7118598"/>
                </a:lnTo>
                <a:lnTo>
                  <a:pt x="0" y="7118598"/>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nvGrpSpPr>
          <p:cNvPr id="78" name="Group 11"/>
          <p:cNvGrpSpPr/>
          <p:nvPr/>
        </p:nvGrpSpPr>
        <p:grpSpPr>
          <a:xfrm>
            <a:off x="10958400" y="285840"/>
            <a:ext cx="6300360" cy="8984880"/>
            <a:chOff x="10958400" y="285840"/>
            <a:chExt cx="6300360" cy="8984880"/>
          </a:xfrm>
        </p:grpSpPr>
        <p:sp>
          <p:nvSpPr>
            <p:cNvPr id="79" name="Freeform 12"/>
            <p:cNvSpPr/>
            <p:nvPr/>
          </p:nvSpPr>
          <p:spPr>
            <a:xfrm>
              <a:off x="10958400" y="285840"/>
              <a:ext cx="6300360" cy="8984880"/>
            </a:xfrm>
            <a:custGeom>
              <a:avLst/>
              <a:gdLst>
                <a:gd name="textAreaLeft" fmla="*/ 0 w 6300360"/>
                <a:gd name="textAreaRight" fmla="*/ 6300720 w 6300360"/>
                <a:gd name="textAreaTop" fmla="*/ 0 h 8984880"/>
                <a:gd name="textAreaBottom" fmla="*/ 8985240 h 8984880"/>
              </a:gdLst>
              <a:ah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80" name="Freeform 13"/>
            <p:cNvSpPr/>
            <p:nvPr/>
          </p:nvSpPr>
          <p:spPr>
            <a:xfrm>
              <a:off x="10958400" y="285840"/>
              <a:ext cx="6300360" cy="8984880"/>
            </a:xfrm>
            <a:custGeom>
              <a:avLst/>
              <a:gdLst>
                <a:gd name="textAreaLeft" fmla="*/ 0 w 6300360"/>
                <a:gd name="textAreaRight" fmla="*/ 6300720 w 6300360"/>
                <a:gd name="textAreaTop" fmla="*/ 0 h 8984880"/>
                <a:gd name="textAreaBottom" fmla="*/ 8985240 h 8984880"/>
              </a:gdLst>
              <a:ah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sp>
        <p:nvSpPr>
          <p:cNvPr id="81" name="Freeform 14"/>
          <p:cNvSpPr/>
          <p:nvPr/>
        </p:nvSpPr>
        <p:spPr>
          <a:xfrm rot="15981000">
            <a:off x="13635360" y="7715160"/>
            <a:ext cx="946080" cy="3410280"/>
          </a:xfrm>
          <a:custGeom>
            <a:avLst/>
            <a:gdLst>
              <a:gd name="textAreaLeft" fmla="*/ 0 w 946080"/>
              <a:gd name="textAreaRight" fmla="*/ 946440 w 946080"/>
              <a:gd name="textAreaTop" fmla="*/ 0 h 3410280"/>
              <a:gd name="textAreaBottom" fmla="*/ 3410640 h 3410280"/>
            </a:gdLst>
            <a:ahLst/>
            <a:rect l="textAreaLeft" t="textAreaTop" r="textAreaRight" b="textAreaBottom"/>
            <a:pathLst>
              <a:path w="946495" h="3410793">
                <a:moveTo>
                  <a:pt x="0" y="0"/>
                </a:moveTo>
                <a:lnTo>
                  <a:pt x="946495" y="0"/>
                </a:lnTo>
                <a:lnTo>
                  <a:pt x="946495" y="3410793"/>
                </a:lnTo>
                <a:lnTo>
                  <a:pt x="0" y="3410793"/>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nvGrpSpPr>
          <p:cNvPr id="83" name="Group 3"/>
          <p:cNvGrpSpPr/>
          <p:nvPr/>
        </p:nvGrpSpPr>
        <p:grpSpPr>
          <a:xfrm>
            <a:off x="8488800" y="2456640"/>
            <a:ext cx="8408160" cy="4890960"/>
            <a:chOff x="8488800" y="2456640"/>
            <a:chExt cx="8408160" cy="4890960"/>
          </a:xfrm>
        </p:grpSpPr>
        <p:sp>
          <p:nvSpPr>
            <p:cNvPr id="84" name="TextBox 4"/>
            <p:cNvSpPr/>
            <p:nvPr/>
          </p:nvSpPr>
          <p:spPr>
            <a:xfrm>
              <a:off x="8488800" y="2456640"/>
              <a:ext cx="8408160" cy="1016280"/>
            </a:xfrm>
            <a:prstGeom prst="rect">
              <a:avLst/>
            </a:prstGeom>
            <a:noFill/>
            <a:ln w="0">
              <a:noFill/>
            </a:ln>
          </p:spPr>
          <p:style>
            <a:lnRef idx="0"/>
            <a:fillRef idx="0"/>
            <a:effectRef idx="0"/>
            <a:fontRef idx="minor"/>
          </p:style>
          <p:txBody>
            <a:bodyPr lIns="0" rIns="0" tIns="0" bIns="0" anchor="t">
              <a:spAutoFit/>
            </a:bodyPr>
            <a:p>
              <a:pPr>
                <a:lnSpc>
                  <a:spcPts val="7999"/>
                </a:lnSpc>
                <a:tabLst>
                  <a:tab algn="l" pos="0"/>
                </a:tabLst>
              </a:pPr>
              <a:r>
                <a:rPr b="0" lang="en-US" sz="8000" spc="-1" strike="noStrike">
                  <a:solidFill>
                    <a:srgbClr val="f5f5f3"/>
                  </a:solidFill>
                  <a:latin typeface="League Spartan"/>
                </a:rPr>
                <a:t>Social impact</a:t>
              </a:r>
              <a:endParaRPr b="0" lang="en-IN" sz="8000" spc="-1" strike="noStrike">
                <a:solidFill>
                  <a:srgbClr val="000000"/>
                </a:solidFill>
                <a:latin typeface="Arial"/>
              </a:endParaRPr>
            </a:p>
          </p:txBody>
        </p:sp>
        <p:sp>
          <p:nvSpPr>
            <p:cNvPr id="85" name="TextBox 5"/>
            <p:cNvSpPr/>
            <p:nvPr/>
          </p:nvSpPr>
          <p:spPr>
            <a:xfrm>
              <a:off x="8488800" y="4013280"/>
              <a:ext cx="8408160" cy="3334320"/>
            </a:xfrm>
            <a:prstGeom prst="rect">
              <a:avLst/>
            </a:prstGeom>
            <a:noFill/>
            <a:ln w="0">
              <a:noFill/>
            </a:ln>
          </p:spPr>
          <p:style>
            <a:lnRef idx="0"/>
            <a:fillRef idx="0"/>
            <a:effectRef idx="0"/>
            <a:fontRef idx="minor"/>
          </p:style>
          <p:txBody>
            <a:bodyPr lIns="0" rIns="0" tIns="0" bIns="0" anchor="t">
              <a:spAutoFit/>
            </a:bodyPr>
            <a:p>
              <a:pPr>
                <a:lnSpc>
                  <a:spcPts val="3750"/>
                </a:lnSpc>
                <a:tabLst>
                  <a:tab algn="l" pos="0"/>
                </a:tabLst>
              </a:pPr>
              <a:r>
                <a:rPr b="0" lang="en-US" sz="2500" spc="-1" strike="noStrike">
                  <a:solidFill>
                    <a:srgbClr val="f5f5f3"/>
                  </a:solidFill>
                  <a:latin typeface="Glacial Indifference Bold"/>
                </a:rPr>
                <a:t>Social Impact Goals:</a:t>
              </a:r>
              <a:endParaRPr b="0" lang="en-IN" sz="2500" spc="-1" strike="noStrike">
                <a:solidFill>
                  <a:srgbClr val="000000"/>
                </a:solidFill>
                <a:latin typeface="Arial"/>
              </a:endParaRPr>
            </a:p>
            <a:p>
              <a:pPr marL="457200" indent="-457200">
                <a:lnSpc>
                  <a:spcPts val="3750"/>
                </a:lnSpc>
                <a:buClr>
                  <a:srgbClr val="f5f5f3"/>
                </a:buClr>
                <a:buFont typeface="OpenSymbol"/>
                <a:buAutoNum type="arabicPeriod"/>
                <a:tabLst>
                  <a:tab algn="l" pos="0"/>
                </a:tabLst>
              </a:pPr>
              <a:r>
                <a:rPr b="0" lang="en-US" sz="2500" spc="-1" strike="noStrike">
                  <a:solidFill>
                    <a:srgbClr val="f5f5f3"/>
                  </a:solidFill>
                  <a:latin typeface="Glacial Indifference Bold"/>
                </a:rPr>
                <a:t>Promote diversity in film</a:t>
              </a:r>
              <a:endParaRPr b="0" lang="en-IN" sz="2500" spc="-1" strike="noStrike">
                <a:solidFill>
                  <a:srgbClr val="000000"/>
                </a:solidFill>
                <a:latin typeface="Arial"/>
              </a:endParaRPr>
            </a:p>
            <a:p>
              <a:pPr>
                <a:lnSpc>
                  <a:spcPts val="3750"/>
                </a:lnSpc>
                <a:tabLst>
                  <a:tab algn="l" pos="0"/>
                </a:tabLst>
              </a:pPr>
              <a:r>
                <a:rPr b="0" lang="en-US" sz="2500" spc="-1" strike="noStrike">
                  <a:solidFill>
                    <a:srgbClr val="f5f5f3"/>
                  </a:solidFill>
                  <a:latin typeface="Glacial Indifference Bold"/>
                </a:rPr>
                <a:t>2.  Foster a strong film community.</a:t>
              </a:r>
              <a:endParaRPr b="0" lang="en-IN" sz="2500" spc="-1" strike="noStrike">
                <a:solidFill>
                  <a:srgbClr val="000000"/>
                </a:solidFill>
                <a:latin typeface="Arial"/>
              </a:endParaRPr>
            </a:p>
            <a:p>
              <a:pPr>
                <a:lnSpc>
                  <a:spcPts val="3750"/>
                </a:lnSpc>
                <a:tabLst>
                  <a:tab algn="l" pos="0"/>
                </a:tabLst>
              </a:pPr>
              <a:endParaRPr b="0" lang="en-IN" sz="2500" spc="-1" strike="noStrike">
                <a:solidFill>
                  <a:srgbClr val="000000"/>
                </a:solidFill>
                <a:latin typeface="Arial"/>
              </a:endParaRPr>
            </a:p>
            <a:p>
              <a:pPr>
                <a:lnSpc>
                  <a:spcPts val="3750"/>
                </a:lnSpc>
                <a:tabLst>
                  <a:tab algn="l" pos="0"/>
                </a:tabLst>
              </a:pPr>
              <a:r>
                <a:rPr b="0" lang="en-US" sz="2500" spc="-1" strike="noStrike">
                  <a:solidFill>
                    <a:srgbClr val="f5f5f3"/>
                  </a:solidFill>
                  <a:latin typeface="Glacial Indifference Bold"/>
                </a:rPr>
                <a:t>Measuring Social Impact:</a:t>
              </a:r>
              <a:endParaRPr b="0" lang="en-IN" sz="2500" spc="-1" strike="noStrike">
                <a:solidFill>
                  <a:srgbClr val="000000"/>
                </a:solidFill>
                <a:latin typeface="Arial"/>
              </a:endParaRPr>
            </a:p>
            <a:p>
              <a:pPr marL="457200" indent="-457200">
                <a:lnSpc>
                  <a:spcPts val="3750"/>
                </a:lnSpc>
                <a:buClr>
                  <a:srgbClr val="f5f5f3"/>
                </a:buClr>
                <a:buFont typeface="OpenSymbol"/>
                <a:buAutoNum type="arabicPeriod"/>
                <a:tabLst>
                  <a:tab algn="l" pos="0"/>
                </a:tabLst>
              </a:pPr>
              <a:r>
                <a:rPr b="0" lang="en-US" sz="2500" spc="-1" strike="noStrike">
                  <a:solidFill>
                    <a:srgbClr val="f5f5f3"/>
                  </a:solidFill>
                  <a:latin typeface="Glacial Indifference Bold"/>
                </a:rPr>
                <a:t>Track underrepresented content.</a:t>
              </a:r>
              <a:endParaRPr b="0" lang="en-IN" sz="2500" spc="-1" strike="noStrike">
                <a:solidFill>
                  <a:srgbClr val="000000"/>
                </a:solidFill>
                <a:latin typeface="Arial"/>
              </a:endParaRPr>
            </a:p>
            <a:p>
              <a:pPr>
                <a:lnSpc>
                  <a:spcPts val="3750"/>
                </a:lnSpc>
                <a:tabLst>
                  <a:tab algn="l" pos="0"/>
                </a:tabLst>
              </a:pPr>
              <a:r>
                <a:rPr b="0" lang="en-US" sz="2500" spc="-1" strike="noStrike">
                  <a:solidFill>
                    <a:srgbClr val="f5f5f3"/>
                  </a:solidFill>
                  <a:latin typeface="Glacial Indifference Bold"/>
                </a:rPr>
                <a:t>2.   Measure community engagement.</a:t>
              </a:r>
              <a:endParaRPr b="0" lang="en-IN" sz="2500" spc="-1" strike="noStrike">
                <a:solidFill>
                  <a:srgbClr val="000000"/>
                </a:solidFill>
                <a:latin typeface="Arial"/>
              </a:endParaRPr>
            </a:p>
          </p:txBody>
        </p:sp>
        <p:sp>
          <p:nvSpPr>
            <p:cNvPr id="86" name="TextBox 6"/>
            <p:cNvSpPr/>
            <p:nvPr/>
          </p:nvSpPr>
          <p:spPr>
            <a:xfrm>
              <a:off x="8488800" y="4902120"/>
              <a:ext cx="8408160" cy="445320"/>
            </a:xfrm>
            <a:prstGeom prst="rect">
              <a:avLst/>
            </a:prstGeom>
            <a:noFill/>
            <a:ln w="0">
              <a:noFill/>
            </a:ln>
          </p:spPr>
          <p:style>
            <a:lnRef idx="0"/>
            <a:fillRef idx="0"/>
            <a:effectRef idx="0"/>
            <a:fontRef idx="minor"/>
          </p:style>
          <p:txBody>
            <a:bodyPr lIns="0" rIns="0" tIns="0" bIns="0" anchor="t">
              <a:spAutoFit/>
            </a:bodyPr>
            <a:p>
              <a:pPr>
                <a:lnSpc>
                  <a:spcPts val="3750"/>
                </a:lnSpc>
                <a:tabLst>
                  <a:tab algn="l" pos="0"/>
                </a:tabLst>
              </a:pPr>
              <a:endParaRPr b="0" lang="en-US" sz="2500" spc="-1" strike="noStrike">
                <a:solidFill>
                  <a:srgbClr val="f5f5f3"/>
                </a:solidFill>
                <a:latin typeface="Glacial Indifference Bold"/>
              </a:endParaRPr>
            </a:p>
          </p:txBody>
        </p:sp>
        <p:sp>
          <p:nvSpPr>
            <p:cNvPr id="87" name="TextBox 7"/>
            <p:cNvSpPr/>
            <p:nvPr/>
          </p:nvSpPr>
          <p:spPr>
            <a:xfrm>
              <a:off x="8488800" y="6267600"/>
              <a:ext cx="8408160" cy="445320"/>
            </a:xfrm>
            <a:prstGeom prst="rect">
              <a:avLst/>
            </a:prstGeom>
            <a:noFill/>
            <a:ln w="0">
              <a:noFill/>
            </a:ln>
          </p:spPr>
          <p:style>
            <a:lnRef idx="0"/>
            <a:fillRef idx="0"/>
            <a:effectRef idx="0"/>
            <a:fontRef idx="minor"/>
          </p:style>
          <p:txBody>
            <a:bodyPr lIns="0" rIns="0" tIns="0" bIns="0" anchor="t">
              <a:spAutoFit/>
            </a:bodyPr>
            <a:p>
              <a:pPr>
                <a:lnSpc>
                  <a:spcPts val="3750"/>
                </a:lnSpc>
                <a:tabLst>
                  <a:tab algn="l" pos="0"/>
                </a:tabLst>
              </a:pPr>
              <a:endParaRPr b="0" lang="en-US" sz="2500" spc="-1" strike="noStrike">
                <a:solidFill>
                  <a:srgbClr val="f5f5f3"/>
                </a:solidFill>
                <a:latin typeface="Glacial Indifference Bold"/>
              </a:endParaRPr>
            </a:p>
          </p:txBody>
        </p:sp>
      </p:grpSp>
      <p:sp>
        <p:nvSpPr>
          <p:cNvPr id="88" name="Freeform 8"/>
          <p:cNvSpPr/>
          <p:nvPr/>
        </p:nvSpPr>
        <p:spPr>
          <a:xfrm rot="248400">
            <a:off x="-1020240" y="2813040"/>
            <a:ext cx="6732360" cy="8394480"/>
          </a:xfrm>
          <a:custGeom>
            <a:avLst/>
            <a:gdLst>
              <a:gd name="textAreaLeft" fmla="*/ 0 w 6732360"/>
              <a:gd name="textAreaRight" fmla="*/ 6732720 w 6732360"/>
              <a:gd name="textAreaTop" fmla="*/ 0 h 8394480"/>
              <a:gd name="textAreaBottom" fmla="*/ 8394840 h 8394480"/>
            </a:gdLst>
            <a:ahLst/>
            <a:rect l="textAreaLeft" t="textAreaTop" r="textAreaRight" b="textAreaBottom"/>
            <a:pathLst>
              <a:path w="6732779" h="8394802">
                <a:moveTo>
                  <a:pt x="0" y="0"/>
                </a:moveTo>
                <a:lnTo>
                  <a:pt x="6732780" y="0"/>
                </a:lnTo>
                <a:lnTo>
                  <a:pt x="6732780" y="8394802"/>
                </a:lnTo>
                <a:lnTo>
                  <a:pt x="0" y="839480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nvGrpSpPr>
          <p:cNvPr id="89" name="Group 9"/>
          <p:cNvGrpSpPr/>
          <p:nvPr/>
        </p:nvGrpSpPr>
        <p:grpSpPr>
          <a:xfrm>
            <a:off x="699840" y="273240"/>
            <a:ext cx="6300360" cy="8984880"/>
            <a:chOff x="699840" y="273240"/>
            <a:chExt cx="6300360" cy="8984880"/>
          </a:xfrm>
        </p:grpSpPr>
        <p:sp>
          <p:nvSpPr>
            <p:cNvPr id="90" name="Freeform 10"/>
            <p:cNvSpPr/>
            <p:nvPr/>
          </p:nvSpPr>
          <p:spPr>
            <a:xfrm>
              <a:off x="699840" y="273240"/>
              <a:ext cx="6300360" cy="8984880"/>
            </a:xfrm>
            <a:custGeom>
              <a:avLst/>
              <a:gdLst>
                <a:gd name="textAreaLeft" fmla="*/ 0 w 6300360"/>
                <a:gd name="textAreaRight" fmla="*/ 6300720 w 6300360"/>
                <a:gd name="textAreaTop" fmla="*/ 0 h 8984880"/>
                <a:gd name="textAreaBottom" fmla="*/ 8985240 h 8984880"/>
              </a:gdLst>
              <a:ah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91" name="Freeform 11"/>
            <p:cNvSpPr/>
            <p:nvPr/>
          </p:nvSpPr>
          <p:spPr>
            <a:xfrm>
              <a:off x="699840" y="273240"/>
              <a:ext cx="6300360" cy="8984880"/>
            </a:xfrm>
            <a:custGeom>
              <a:avLst/>
              <a:gdLst>
                <a:gd name="textAreaLeft" fmla="*/ 0 w 6300360"/>
                <a:gd name="textAreaRight" fmla="*/ 6300720 w 6300360"/>
                <a:gd name="textAreaTop" fmla="*/ 0 h 8984880"/>
                <a:gd name="textAreaBottom" fmla="*/ 8985240 h 8984880"/>
              </a:gdLst>
              <a:ahLst/>
              <a:rect l="textAreaLeft" t="textAreaTop" r="textAreaRight" b="textAreaBottom"/>
              <a:pathLst>
                <a:path w="4292600" h="6121400">
                  <a:moveTo>
                    <a:pt x="4292600" y="6121400"/>
                  </a:moveTo>
                  <a:lnTo>
                    <a:pt x="0" y="6121400"/>
                  </a:lnTo>
                  <a:lnTo>
                    <a:pt x="0" y="0"/>
                  </a:lnTo>
                  <a:lnTo>
                    <a:pt x="4292600" y="0"/>
                  </a:lnTo>
                  <a:lnTo>
                    <a:pt x="4292600" y="612140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sp>
        <p:nvSpPr>
          <p:cNvPr id="92" name="Freeform 12"/>
          <p:cNvSpPr/>
          <p:nvPr/>
        </p:nvSpPr>
        <p:spPr>
          <a:xfrm rot="15981000">
            <a:off x="4059720" y="8001000"/>
            <a:ext cx="946080" cy="3410280"/>
          </a:xfrm>
          <a:custGeom>
            <a:avLst/>
            <a:gdLst>
              <a:gd name="textAreaLeft" fmla="*/ 0 w 946080"/>
              <a:gd name="textAreaRight" fmla="*/ 946440 w 946080"/>
              <a:gd name="textAreaTop" fmla="*/ 0 h 3410280"/>
              <a:gd name="textAreaBottom" fmla="*/ 3410640 h 3410280"/>
            </a:gdLst>
            <a:ahLst/>
            <a:rect l="textAreaLeft" t="textAreaTop" r="textAreaRight" b="textAreaBottom"/>
            <a:pathLst>
              <a:path w="946495" h="3410793">
                <a:moveTo>
                  <a:pt x="0" y="0"/>
                </a:moveTo>
                <a:lnTo>
                  <a:pt x="946495" y="0"/>
                </a:lnTo>
                <a:lnTo>
                  <a:pt x="946495" y="3410793"/>
                </a:lnTo>
                <a:lnTo>
                  <a:pt x="0" y="3410793"/>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94" name="Freeform 3"/>
          <p:cNvSpPr/>
          <p:nvPr/>
        </p:nvSpPr>
        <p:spPr>
          <a:xfrm>
            <a:off x="-3012120" y="-3359160"/>
            <a:ext cx="7087680" cy="7087680"/>
          </a:xfrm>
          <a:custGeom>
            <a:avLst/>
            <a:gdLst>
              <a:gd name="textAreaLeft" fmla="*/ 0 w 7087680"/>
              <a:gd name="textAreaRight" fmla="*/ 7088040 w 7087680"/>
              <a:gd name="textAreaTop" fmla="*/ 0 h 7087680"/>
              <a:gd name="textAreaBottom" fmla="*/ 7088040 h 7087680"/>
            </a:gdLst>
            <a:ahLst/>
            <a:rect l="textAreaLeft" t="textAreaTop" r="textAreaRight" b="textAreaBottom"/>
            <a:pathLst>
              <a:path w="7088151" h="7088151">
                <a:moveTo>
                  <a:pt x="0" y="0"/>
                </a:moveTo>
                <a:lnTo>
                  <a:pt x="7088151" y="0"/>
                </a:lnTo>
                <a:lnTo>
                  <a:pt x="7088151" y="7088151"/>
                </a:lnTo>
                <a:lnTo>
                  <a:pt x="0" y="7088151"/>
                </a:lnTo>
                <a:lnTo>
                  <a:pt x="0" y="0"/>
                </a:lnTo>
                <a:close/>
              </a:path>
            </a:pathLst>
          </a:custGeom>
          <a:blipFill rotWithShape="0">
            <a:blip r:embed="rId2">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95" name="TextBox 4"/>
          <p:cNvSpPr/>
          <p:nvPr/>
        </p:nvSpPr>
        <p:spPr>
          <a:xfrm>
            <a:off x="1517400" y="1932840"/>
            <a:ext cx="5969880" cy="1926360"/>
          </a:xfrm>
          <a:prstGeom prst="rect">
            <a:avLst/>
          </a:prstGeom>
          <a:noFill/>
          <a:ln w="0">
            <a:noFill/>
          </a:ln>
        </p:spPr>
        <p:style>
          <a:lnRef idx="0"/>
          <a:fillRef idx="0"/>
          <a:effectRef idx="0"/>
          <a:fontRef idx="minor"/>
        </p:style>
        <p:txBody>
          <a:bodyPr lIns="0" rIns="0" tIns="0" bIns="0" anchor="t">
            <a:spAutoFit/>
          </a:bodyPr>
          <a:p>
            <a:pPr>
              <a:lnSpc>
                <a:spcPts val="7583"/>
              </a:lnSpc>
              <a:tabLst>
                <a:tab algn="l" pos="0"/>
              </a:tabLst>
            </a:pPr>
            <a:r>
              <a:rPr b="0" lang="en-US" sz="7580" spc="-1" strike="noStrike">
                <a:solidFill>
                  <a:srgbClr val="f5f5f3"/>
                </a:solidFill>
                <a:latin typeface="League Spartan"/>
              </a:rPr>
              <a:t>Revenue Model</a:t>
            </a:r>
            <a:endParaRPr b="0" lang="en-IN" sz="7580" spc="-1" strike="noStrike">
              <a:solidFill>
                <a:srgbClr val="000000"/>
              </a:solidFill>
              <a:latin typeface="Arial"/>
            </a:endParaRPr>
          </a:p>
        </p:txBody>
      </p:sp>
      <p:sp>
        <p:nvSpPr>
          <p:cNvPr id="96" name="TextBox 5"/>
          <p:cNvSpPr/>
          <p:nvPr/>
        </p:nvSpPr>
        <p:spPr>
          <a:xfrm>
            <a:off x="1517400" y="4124880"/>
            <a:ext cx="5969880" cy="4130640"/>
          </a:xfrm>
          <a:prstGeom prst="rect">
            <a:avLst/>
          </a:prstGeom>
          <a:noFill/>
          <a:ln w="0">
            <a:noFill/>
          </a:ln>
        </p:spPr>
        <p:style>
          <a:lnRef idx="0"/>
          <a:fillRef idx="0"/>
          <a:effectRef idx="0"/>
          <a:fontRef idx="minor"/>
        </p:style>
        <p:txBody>
          <a:bodyPr lIns="0" rIns="0" tIns="0" bIns="0" anchor="t">
            <a:spAutoFit/>
          </a:bodyPr>
          <a:p>
            <a:pPr>
              <a:lnSpc>
                <a:spcPts val="2957"/>
              </a:lnSpc>
              <a:tabLst>
                <a:tab algn="l" pos="0"/>
              </a:tabLst>
            </a:pPr>
            <a:r>
              <a:rPr b="0" lang="en-US" sz="2280" spc="-1" strike="noStrike">
                <a:solidFill>
                  <a:srgbClr val="f5f5f3"/>
                </a:solidFill>
                <a:latin typeface="Glacial Indifference"/>
              </a:rPr>
              <a:t>Revenue Model:</a:t>
            </a:r>
            <a:endParaRPr b="0" lang="en-IN" sz="2280" spc="-1" strike="noStrike">
              <a:solidFill>
                <a:srgbClr val="000000"/>
              </a:solidFill>
              <a:latin typeface="Arial"/>
            </a:endParaRPr>
          </a:p>
          <a:p>
            <a:pPr>
              <a:lnSpc>
                <a:spcPts val="2957"/>
              </a:lnSpc>
              <a:tabLst>
                <a:tab algn="l" pos="0"/>
              </a:tabLst>
            </a:pPr>
            <a:r>
              <a:rPr b="0" lang="en-US" sz="2280" spc="-1" strike="noStrike">
                <a:solidFill>
                  <a:srgbClr val="f5f5f3"/>
                </a:solidFill>
                <a:latin typeface="Glacial Indifference"/>
              </a:rPr>
              <a:t>- Pay – per – click advertising</a:t>
            </a:r>
            <a:endParaRPr b="0" lang="en-IN" sz="2280" spc="-1" strike="noStrike">
              <a:solidFill>
                <a:srgbClr val="000000"/>
              </a:solidFill>
              <a:latin typeface="Arial"/>
            </a:endParaRPr>
          </a:p>
          <a:p>
            <a:pPr>
              <a:lnSpc>
                <a:spcPts val="2957"/>
              </a:lnSpc>
              <a:tabLst>
                <a:tab algn="l" pos="0"/>
              </a:tabLst>
            </a:pPr>
            <a:r>
              <a:rPr b="0" lang="en-US" sz="2280" spc="-1" strike="noStrike">
                <a:solidFill>
                  <a:srgbClr val="f5f5f3"/>
                </a:solidFill>
                <a:latin typeface="Glacial Indifference"/>
              </a:rPr>
              <a:t>- Content Partnerships</a:t>
            </a:r>
            <a:endParaRPr b="0" lang="en-IN" sz="2280" spc="-1" strike="noStrike">
              <a:solidFill>
                <a:srgbClr val="000000"/>
              </a:solidFill>
              <a:latin typeface="Arial"/>
            </a:endParaRPr>
          </a:p>
          <a:p>
            <a:pPr>
              <a:lnSpc>
                <a:spcPts val="2957"/>
              </a:lnSpc>
              <a:tabLst>
                <a:tab algn="l" pos="0"/>
              </a:tabLst>
            </a:pPr>
            <a:endParaRPr b="0" lang="en-IN" sz="2280" spc="-1" strike="noStrike">
              <a:solidFill>
                <a:srgbClr val="000000"/>
              </a:solidFill>
              <a:latin typeface="Arial"/>
            </a:endParaRPr>
          </a:p>
          <a:p>
            <a:pPr>
              <a:lnSpc>
                <a:spcPts val="2957"/>
              </a:lnSpc>
              <a:tabLst>
                <a:tab algn="l" pos="0"/>
              </a:tabLst>
            </a:pPr>
            <a:r>
              <a:rPr b="0" lang="en-US" sz="2280" spc="-1" strike="noStrike">
                <a:solidFill>
                  <a:srgbClr val="f5f5f3"/>
                </a:solidFill>
                <a:latin typeface="Glacial Indifference"/>
              </a:rPr>
              <a:t>Social Impact:</a:t>
            </a:r>
            <a:endParaRPr b="0" lang="en-IN" sz="2280" spc="-1" strike="noStrike">
              <a:solidFill>
                <a:srgbClr val="000000"/>
              </a:solidFill>
              <a:latin typeface="Arial"/>
            </a:endParaRPr>
          </a:p>
          <a:p>
            <a:pPr marL="457200" indent="-457200">
              <a:lnSpc>
                <a:spcPts val="2957"/>
              </a:lnSpc>
              <a:buClr>
                <a:srgbClr val="f5f5f3"/>
              </a:buClr>
              <a:buFont typeface="OpenSymbol"/>
              <a:buAutoNum type="arabicPeriod"/>
              <a:tabLst>
                <a:tab algn="l" pos="0"/>
              </a:tabLst>
            </a:pPr>
            <a:r>
              <a:rPr b="0" lang="en-US" sz="2280" spc="-1" strike="noStrike">
                <a:solidFill>
                  <a:srgbClr val="f5f5f3"/>
                </a:solidFill>
                <a:latin typeface="Glacial Indifference"/>
              </a:rPr>
              <a:t>Promoting diversity in film.</a:t>
            </a:r>
            <a:endParaRPr b="0" lang="en-IN" sz="2280" spc="-1" strike="noStrike">
              <a:solidFill>
                <a:srgbClr val="000000"/>
              </a:solidFill>
              <a:latin typeface="Arial"/>
            </a:endParaRPr>
          </a:p>
          <a:p>
            <a:pPr>
              <a:lnSpc>
                <a:spcPts val="2957"/>
              </a:lnSpc>
              <a:tabLst>
                <a:tab algn="l" pos="0"/>
              </a:tabLst>
            </a:pPr>
            <a:r>
              <a:rPr b="0" lang="en-US" sz="2280" spc="-1" strike="noStrike">
                <a:solidFill>
                  <a:srgbClr val="f5f5f3"/>
                </a:solidFill>
                <a:latin typeface="Glacial Indifference"/>
              </a:rPr>
              <a:t>2   Building a strong film community.</a:t>
            </a:r>
            <a:endParaRPr b="0" lang="en-IN" sz="2280" spc="-1" strike="noStrike">
              <a:solidFill>
                <a:srgbClr val="000000"/>
              </a:solidFill>
              <a:latin typeface="Arial"/>
            </a:endParaRPr>
          </a:p>
          <a:p>
            <a:pPr>
              <a:lnSpc>
                <a:spcPts val="2957"/>
              </a:lnSpc>
              <a:tabLst>
                <a:tab algn="l" pos="0"/>
              </a:tabLst>
            </a:pPr>
            <a:endParaRPr b="0" lang="en-IN" sz="2280" spc="-1" strike="noStrike">
              <a:solidFill>
                <a:srgbClr val="000000"/>
              </a:solidFill>
              <a:latin typeface="Arial"/>
            </a:endParaRPr>
          </a:p>
          <a:p>
            <a:pPr>
              <a:lnSpc>
                <a:spcPts val="2957"/>
              </a:lnSpc>
              <a:tabLst>
                <a:tab algn="l" pos="0"/>
              </a:tabLst>
            </a:pPr>
            <a:r>
              <a:rPr b="0" lang="en-US" sz="2280" spc="-1" strike="noStrike">
                <a:solidFill>
                  <a:srgbClr val="f5f5f3"/>
                </a:solidFill>
                <a:latin typeface="Glacial Indifference"/>
              </a:rPr>
              <a:t>Our business model creates a better world by fostering inclusivity, sustainability, and community in the film industry.</a:t>
            </a:r>
            <a:endParaRPr b="0" lang="en-IN" sz="2280" spc="-1" strike="noStrike">
              <a:solidFill>
                <a:srgbClr val="000000"/>
              </a:solidFill>
              <a:latin typeface="Arial"/>
            </a:endParaRPr>
          </a:p>
        </p:txBody>
      </p:sp>
      <p:sp>
        <p:nvSpPr>
          <p:cNvPr id="97" name="Freeform 6"/>
          <p:cNvSpPr/>
          <p:nvPr/>
        </p:nvSpPr>
        <p:spPr>
          <a:xfrm>
            <a:off x="13231440" y="830160"/>
            <a:ext cx="4199760" cy="7118280"/>
          </a:xfrm>
          <a:custGeom>
            <a:avLst/>
            <a:gdLst>
              <a:gd name="textAreaLeft" fmla="*/ 0 w 4199760"/>
              <a:gd name="textAreaRight" fmla="*/ 4200120 w 4199760"/>
              <a:gd name="textAreaTop" fmla="*/ 0 h 7118280"/>
              <a:gd name="textAreaBottom" fmla="*/ 7118640 h 7118280"/>
            </a:gdLst>
            <a:ahLst/>
            <a:rect l="textAreaLeft" t="textAreaTop" r="textAreaRight" b="textAreaBottom"/>
            <a:pathLst>
              <a:path w="4199972" h="7118597">
                <a:moveTo>
                  <a:pt x="0" y="0"/>
                </a:moveTo>
                <a:lnTo>
                  <a:pt x="4199973" y="0"/>
                </a:lnTo>
                <a:lnTo>
                  <a:pt x="4199973" y="7118597"/>
                </a:lnTo>
                <a:lnTo>
                  <a:pt x="0" y="711859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98" name="Freeform 7"/>
          <p:cNvSpPr/>
          <p:nvPr/>
        </p:nvSpPr>
        <p:spPr>
          <a:xfrm>
            <a:off x="9781200" y="6424200"/>
            <a:ext cx="3687840" cy="5337720"/>
          </a:xfrm>
          <a:custGeom>
            <a:avLst/>
            <a:gdLst>
              <a:gd name="textAreaLeft" fmla="*/ 0 w 3687840"/>
              <a:gd name="textAreaRight" fmla="*/ 3688200 w 3687840"/>
              <a:gd name="textAreaTop" fmla="*/ 0 h 5337720"/>
              <a:gd name="textAreaBottom" fmla="*/ 5338080 h 5337720"/>
            </a:gdLst>
            <a:ahLst/>
            <a:rect l="textAreaLeft" t="textAreaTop" r="textAreaRight" b="textAreaBottom"/>
            <a:pathLst>
              <a:path w="3688198" h="5338181">
                <a:moveTo>
                  <a:pt x="0" y="0"/>
                </a:moveTo>
                <a:lnTo>
                  <a:pt x="3688198" y="0"/>
                </a:lnTo>
                <a:lnTo>
                  <a:pt x="3688198" y="5338181"/>
                </a:lnTo>
                <a:lnTo>
                  <a:pt x="0" y="5338181"/>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nvGrpSpPr>
          <p:cNvPr id="99" name="Group 8"/>
          <p:cNvGrpSpPr/>
          <p:nvPr/>
        </p:nvGrpSpPr>
        <p:grpSpPr>
          <a:xfrm>
            <a:off x="9595080" y="868320"/>
            <a:ext cx="5969880" cy="6281280"/>
            <a:chOff x="9595080" y="868320"/>
            <a:chExt cx="5969880" cy="6281280"/>
          </a:xfrm>
        </p:grpSpPr>
        <p:sp>
          <p:nvSpPr>
            <p:cNvPr id="100" name="Freeform 9"/>
            <p:cNvSpPr/>
            <p:nvPr/>
          </p:nvSpPr>
          <p:spPr>
            <a:xfrm>
              <a:off x="9595080" y="868320"/>
              <a:ext cx="5969880" cy="6281280"/>
            </a:xfrm>
            <a:custGeom>
              <a:avLst/>
              <a:gdLst>
                <a:gd name="textAreaLeft" fmla="*/ 0 w 5969880"/>
                <a:gd name="textAreaRight" fmla="*/ 5970240 w 5969880"/>
                <a:gd name="textAreaTop" fmla="*/ 0 h 6281280"/>
                <a:gd name="textAreaBottom" fmla="*/ 6281640 h 6281280"/>
              </a:gdLst>
              <a:ahLst/>
              <a:rect l="textAreaLeft" t="textAreaTop" r="textAreaRight" b="textAreaBottom"/>
              <a:pathLst>
                <a:path w="5842000" h="6146800">
                  <a:moveTo>
                    <a:pt x="5842000" y="6146800"/>
                  </a:moveTo>
                  <a:lnTo>
                    <a:pt x="0" y="6146800"/>
                  </a:lnTo>
                  <a:lnTo>
                    <a:pt x="0" y="0"/>
                  </a:lnTo>
                  <a:lnTo>
                    <a:pt x="5842000" y="0"/>
                  </a:lnTo>
                  <a:lnTo>
                    <a:pt x="5842000" y="614680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101" name="Freeform 10"/>
            <p:cNvSpPr/>
            <p:nvPr/>
          </p:nvSpPr>
          <p:spPr>
            <a:xfrm>
              <a:off x="9595080" y="868320"/>
              <a:ext cx="5969880" cy="6281280"/>
            </a:xfrm>
            <a:custGeom>
              <a:avLst/>
              <a:gdLst>
                <a:gd name="textAreaLeft" fmla="*/ 0 w 5969880"/>
                <a:gd name="textAreaRight" fmla="*/ 5970240 w 5969880"/>
                <a:gd name="textAreaTop" fmla="*/ 0 h 6281280"/>
                <a:gd name="textAreaBottom" fmla="*/ 6281640 h 6281280"/>
              </a:gdLst>
              <a:ahLst/>
              <a:rect l="textAreaLeft" t="textAreaTop" r="textAreaRight" b="textAreaBottom"/>
              <a:pathLst>
                <a:path w="5842000" h="6146800">
                  <a:moveTo>
                    <a:pt x="5842000" y="6146800"/>
                  </a:moveTo>
                  <a:lnTo>
                    <a:pt x="0" y="6146800"/>
                  </a:lnTo>
                  <a:lnTo>
                    <a:pt x="0" y="0"/>
                  </a:lnTo>
                  <a:lnTo>
                    <a:pt x="5842000" y="0"/>
                  </a:lnTo>
                  <a:lnTo>
                    <a:pt x="5842000" y="614680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sp>
        <p:nvSpPr>
          <p:cNvPr id="102" name="Freeform 11"/>
          <p:cNvSpPr/>
          <p:nvPr/>
        </p:nvSpPr>
        <p:spPr>
          <a:xfrm>
            <a:off x="9221040" y="226800"/>
            <a:ext cx="2850840" cy="1282680"/>
          </a:xfrm>
          <a:custGeom>
            <a:avLst/>
            <a:gdLst>
              <a:gd name="textAreaLeft" fmla="*/ 0 w 2850840"/>
              <a:gd name="textAreaRight" fmla="*/ 2851200 w 2850840"/>
              <a:gd name="textAreaTop" fmla="*/ 0 h 1282680"/>
              <a:gd name="textAreaBottom" fmla="*/ 1283040 h 1282680"/>
            </a:gdLst>
            <a:ahLst/>
            <a:rect l="textAreaLeft" t="textAreaTop" r="textAreaRight" b="textAreaBottom"/>
            <a:pathLst>
              <a:path w="2851363" h="1283113">
                <a:moveTo>
                  <a:pt x="0" y="0"/>
                </a:moveTo>
                <a:lnTo>
                  <a:pt x="2851363" y="0"/>
                </a:lnTo>
                <a:lnTo>
                  <a:pt x="2851363" y="1283113"/>
                </a:lnTo>
                <a:lnTo>
                  <a:pt x="0" y="1283113"/>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Freeform 2"/>
          <p:cNvSpPr/>
          <p:nvPr/>
        </p:nvSpPr>
        <p:spPr>
          <a:xfrm>
            <a:off x="0" y="11448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104" name="Freeform 3"/>
          <p:cNvSpPr/>
          <p:nvPr/>
        </p:nvSpPr>
        <p:spPr>
          <a:xfrm>
            <a:off x="-1105560" y="5792760"/>
            <a:ext cx="4267800" cy="5204880"/>
          </a:xfrm>
          <a:custGeom>
            <a:avLst/>
            <a:gdLst>
              <a:gd name="textAreaLeft" fmla="*/ 0 w 4267800"/>
              <a:gd name="textAreaRight" fmla="*/ 4268160 w 4267800"/>
              <a:gd name="textAreaTop" fmla="*/ 0 h 5204880"/>
              <a:gd name="textAreaBottom" fmla="*/ 5205240 h 5204880"/>
            </a:gdLst>
            <a:ahLst/>
            <a:rect l="textAreaLeft" t="textAreaTop" r="textAreaRight" b="textAreaBottom"/>
            <a:pathLst>
              <a:path w="4268242" h="5205173">
                <a:moveTo>
                  <a:pt x="0" y="0"/>
                </a:moveTo>
                <a:lnTo>
                  <a:pt x="4268242" y="0"/>
                </a:lnTo>
                <a:lnTo>
                  <a:pt x="4268242" y="5205173"/>
                </a:lnTo>
                <a:lnTo>
                  <a:pt x="0" y="520517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105" name="Freeform 4"/>
          <p:cNvSpPr/>
          <p:nvPr/>
        </p:nvSpPr>
        <p:spPr>
          <a:xfrm rot="107400">
            <a:off x="1645560" y="2840760"/>
            <a:ext cx="5872320" cy="5903640"/>
          </a:xfrm>
          <a:custGeom>
            <a:avLst/>
            <a:gdLst>
              <a:gd name="textAreaLeft" fmla="*/ 0 w 5872320"/>
              <a:gd name="textAreaRight" fmla="*/ 5872680 w 5872320"/>
              <a:gd name="textAreaTop" fmla="*/ 0 h 5903640"/>
              <a:gd name="textAreaBottom" fmla="*/ 5904000 h 5903640"/>
            </a:gdLst>
            <a:ahLst/>
            <a:rect l="textAreaLeft" t="textAreaTop" r="textAreaRight" b="textAreaBottom"/>
            <a:pathLst>
              <a:path w="5872729" h="5903967">
                <a:moveTo>
                  <a:pt x="0" y="0"/>
                </a:moveTo>
                <a:lnTo>
                  <a:pt x="5872729" y="0"/>
                </a:lnTo>
                <a:lnTo>
                  <a:pt x="5872729" y="5903968"/>
                </a:lnTo>
                <a:lnTo>
                  <a:pt x="0" y="5903968"/>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nvGrpSpPr>
          <p:cNvPr id="106" name="Group 5"/>
          <p:cNvGrpSpPr/>
          <p:nvPr/>
        </p:nvGrpSpPr>
        <p:grpSpPr>
          <a:xfrm>
            <a:off x="2523960" y="3249000"/>
            <a:ext cx="6251760" cy="5087160"/>
            <a:chOff x="2523960" y="3249000"/>
            <a:chExt cx="6251760" cy="5087160"/>
          </a:xfrm>
        </p:grpSpPr>
        <p:sp>
          <p:nvSpPr>
            <p:cNvPr id="107" name="Freeform 6"/>
            <p:cNvSpPr/>
            <p:nvPr/>
          </p:nvSpPr>
          <p:spPr>
            <a:xfrm rot="21413400">
              <a:off x="2831760" y="3701520"/>
              <a:ext cx="5626800" cy="3711960"/>
            </a:xfrm>
            <a:custGeom>
              <a:avLst/>
              <a:gdLst>
                <a:gd name="textAreaLeft" fmla="*/ 0 w 5626800"/>
                <a:gd name="textAreaRight" fmla="*/ 5627160 w 5626800"/>
                <a:gd name="textAreaTop" fmla="*/ 0 h 3711960"/>
                <a:gd name="textAreaBottom" fmla="*/ 3712320 h 3711960"/>
              </a:gdLst>
              <a:ahLst/>
              <a:rect l="textAreaLeft" t="textAreaTop" r="textAreaRight" b="textAreaBottom"/>
              <a:pathLst>
                <a:path w="3657600" h="2413000">
                  <a:moveTo>
                    <a:pt x="3657600" y="2413000"/>
                  </a:moveTo>
                  <a:lnTo>
                    <a:pt x="0" y="2413000"/>
                  </a:lnTo>
                  <a:lnTo>
                    <a:pt x="0" y="0"/>
                  </a:lnTo>
                  <a:lnTo>
                    <a:pt x="3657600" y="0"/>
                  </a:lnTo>
                  <a:lnTo>
                    <a:pt x="3657600" y="241300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108" name="Freeform 7"/>
            <p:cNvSpPr/>
            <p:nvPr/>
          </p:nvSpPr>
          <p:spPr>
            <a:xfrm rot="21413400">
              <a:off x="2648880" y="3408120"/>
              <a:ext cx="6001920" cy="4768560"/>
            </a:xfrm>
            <a:custGeom>
              <a:avLst/>
              <a:gdLst>
                <a:gd name="textAreaLeft" fmla="*/ 0 w 6001920"/>
                <a:gd name="textAreaRight" fmla="*/ 6002280 w 6001920"/>
                <a:gd name="textAreaTop" fmla="*/ 0 h 4768560"/>
                <a:gd name="textAreaBottom" fmla="*/ 4768920 h 4768560"/>
              </a:gdLst>
              <a:ahLst/>
              <a:rect l="textAreaLeft" t="textAreaTop" r="textAreaRight" b="textAreaBottom"/>
              <a:pathLst>
                <a:path w="3901440" h="3099816">
                  <a:moveTo>
                    <a:pt x="3901440" y="3099816"/>
                  </a:moveTo>
                  <a:lnTo>
                    <a:pt x="0" y="3099816"/>
                  </a:lnTo>
                  <a:lnTo>
                    <a:pt x="0" y="0"/>
                  </a:lnTo>
                  <a:lnTo>
                    <a:pt x="3901440" y="0"/>
                  </a:lnTo>
                  <a:lnTo>
                    <a:pt x="3901440" y="3099816"/>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sp>
        <p:nvSpPr>
          <p:cNvPr id="109" name="Freeform 8"/>
          <p:cNvSpPr/>
          <p:nvPr/>
        </p:nvSpPr>
        <p:spPr>
          <a:xfrm rot="6155400">
            <a:off x="6192360" y="7389720"/>
            <a:ext cx="3180600" cy="1431000"/>
          </a:xfrm>
          <a:custGeom>
            <a:avLst/>
            <a:gdLst>
              <a:gd name="textAreaLeft" fmla="*/ 0 w 3180600"/>
              <a:gd name="textAreaRight" fmla="*/ 3180960 w 3180600"/>
              <a:gd name="textAreaTop" fmla="*/ 0 h 1431000"/>
              <a:gd name="textAreaBottom" fmla="*/ 1431360 h 1431000"/>
            </a:gdLst>
            <a:ahLst/>
            <a:rect l="textAreaLeft" t="textAreaTop" r="textAreaRight" b="textAreaBottom"/>
            <a:pathLst>
              <a:path w="3181077" h="1431485">
                <a:moveTo>
                  <a:pt x="0" y="0"/>
                </a:moveTo>
                <a:lnTo>
                  <a:pt x="3181078" y="0"/>
                </a:lnTo>
                <a:lnTo>
                  <a:pt x="3181078" y="1431485"/>
                </a:lnTo>
                <a:lnTo>
                  <a:pt x="0" y="1431485"/>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110" name="TextBox 9"/>
          <p:cNvSpPr/>
          <p:nvPr/>
        </p:nvSpPr>
        <p:spPr>
          <a:xfrm>
            <a:off x="4543920" y="955440"/>
            <a:ext cx="10676880" cy="1086480"/>
          </a:xfrm>
          <a:prstGeom prst="rect">
            <a:avLst/>
          </a:prstGeom>
          <a:noFill/>
          <a:ln w="0">
            <a:noFill/>
          </a:ln>
        </p:spPr>
        <p:style>
          <a:lnRef idx="0"/>
          <a:fillRef idx="0"/>
          <a:effectRef idx="0"/>
          <a:fontRef idx="minor"/>
        </p:style>
        <p:txBody>
          <a:bodyPr lIns="0" rIns="0" tIns="0" bIns="0" anchor="t">
            <a:spAutoFit/>
          </a:bodyPr>
          <a:p>
            <a:pPr>
              <a:lnSpc>
                <a:spcPts val="8552"/>
              </a:lnSpc>
              <a:tabLst>
                <a:tab algn="l" pos="0"/>
              </a:tabLst>
            </a:pPr>
            <a:r>
              <a:rPr b="0" lang="en-US" sz="8550" spc="-1" strike="noStrike">
                <a:solidFill>
                  <a:srgbClr val="f5f5f3"/>
                </a:solidFill>
                <a:latin typeface="League Spartan"/>
              </a:rPr>
              <a:t>Technologies Used</a:t>
            </a:r>
            <a:endParaRPr b="0" lang="en-IN" sz="8550" spc="-1" strike="noStrike">
              <a:solidFill>
                <a:srgbClr val="000000"/>
              </a:solidFill>
              <a:latin typeface="Arial"/>
            </a:endParaRPr>
          </a:p>
        </p:txBody>
      </p:sp>
      <p:sp>
        <p:nvSpPr>
          <p:cNvPr id="111" name="TextBox 10"/>
          <p:cNvSpPr/>
          <p:nvPr/>
        </p:nvSpPr>
        <p:spPr>
          <a:xfrm>
            <a:off x="9933840" y="3929760"/>
            <a:ext cx="7586280" cy="3377880"/>
          </a:xfrm>
          <a:prstGeom prst="rect">
            <a:avLst/>
          </a:prstGeom>
          <a:noFill/>
          <a:ln w="0">
            <a:noFill/>
          </a:ln>
        </p:spPr>
        <p:style>
          <a:lnRef idx="0"/>
          <a:fillRef idx="0"/>
          <a:effectRef idx="0"/>
          <a:fontRef idx="minor"/>
        </p:style>
        <p:txBody>
          <a:bodyPr lIns="0" rIns="0" tIns="0" bIns="0" anchor="t">
            <a:spAutoFit/>
          </a:bodyPr>
          <a:p>
            <a:pPr algn="r">
              <a:lnSpc>
                <a:spcPts val="4433"/>
              </a:lnSpc>
            </a:pPr>
            <a:r>
              <a:rPr b="0" lang="en-US" sz="2950" spc="-1" strike="noStrike">
                <a:solidFill>
                  <a:srgbClr val="f5f5f3"/>
                </a:solidFill>
                <a:latin typeface="Glacial Indifference Bold"/>
              </a:rPr>
              <a:t>OUR TEAM UTILIZED A VARIETY OF TECHNOLOGIES INCLUDING PROGRAMMING LANGUAGES LIKE AND PYTHON FOR BACKEND DEVELOPMENT AND HTML,CSS FOR FRONT END, AS WELL AS TOOLS LIKE GITHUB AND PANDAS  </a:t>
            </a:r>
            <a:endParaRPr b="0" lang="en-IN" sz="29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gn="just">
              <a:lnSpc>
                <a:spcPct val="100000"/>
              </a:lnSpc>
            </a:pPr>
            <a:endParaRPr b="0" lang="en-US" sz="1800" spc="-1" strike="noStrike">
              <a:solidFill>
                <a:srgbClr val="000000"/>
              </a:solidFill>
              <a:latin typeface="Calibri"/>
            </a:endParaRPr>
          </a:p>
        </p:txBody>
      </p:sp>
      <p:sp>
        <p:nvSpPr>
          <p:cNvPr id="113" name="Freeform 3"/>
          <p:cNvSpPr/>
          <p:nvPr/>
        </p:nvSpPr>
        <p:spPr>
          <a:xfrm>
            <a:off x="2700000" y="540000"/>
            <a:ext cx="6640560" cy="6682320"/>
          </a:xfrm>
          <a:custGeom>
            <a:avLst/>
            <a:gdLst>
              <a:gd name="textAreaLeft" fmla="*/ 0 w 6640560"/>
              <a:gd name="textAreaRight" fmla="*/ 6640920 w 6640560"/>
              <a:gd name="textAreaTop" fmla="*/ 0 h 6682320"/>
              <a:gd name="textAreaBottom" fmla="*/ 6682680 h 6682320"/>
            </a:gdLst>
            <a:ahLst/>
            <a:rect l="textAreaLeft" t="textAreaTop" r="textAreaRight" b="textAreaBottom"/>
            <a:pathLst>
              <a:path w="6641079" h="6682846">
                <a:moveTo>
                  <a:pt x="0" y="0"/>
                </a:moveTo>
                <a:lnTo>
                  <a:pt x="6641079" y="0"/>
                </a:lnTo>
                <a:lnTo>
                  <a:pt x="6641079" y="6682846"/>
                </a:lnTo>
                <a:lnTo>
                  <a:pt x="0" y="6682846"/>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grpSp>
        <p:nvGrpSpPr>
          <p:cNvPr id="114" name="Group 4"/>
          <p:cNvGrpSpPr/>
          <p:nvPr/>
        </p:nvGrpSpPr>
        <p:grpSpPr>
          <a:xfrm>
            <a:off x="2634840" y="3438000"/>
            <a:ext cx="3534840" cy="4287600"/>
            <a:chOff x="2634840" y="3438000"/>
            <a:chExt cx="3534840" cy="4287600"/>
          </a:xfrm>
        </p:grpSpPr>
        <p:sp>
          <p:nvSpPr>
            <p:cNvPr id="115" name="Freeform 5"/>
            <p:cNvSpPr/>
            <p:nvPr/>
          </p:nvSpPr>
          <p:spPr>
            <a:xfrm>
              <a:off x="2634840" y="3438000"/>
              <a:ext cx="3534840" cy="4287600"/>
            </a:xfrm>
            <a:custGeom>
              <a:avLst/>
              <a:gdLst>
                <a:gd name="textAreaLeft" fmla="*/ 0 w 3534840"/>
                <a:gd name="textAreaRight" fmla="*/ 3535200 w 3534840"/>
                <a:gd name="textAreaTop" fmla="*/ 0 h 4287600"/>
                <a:gd name="textAreaBottom" fmla="*/ 4287960 h 4287600"/>
              </a:gdLst>
              <a:ahLst/>
              <a:rect l="textAreaLeft" t="textAreaTop" r="textAreaRight" b="textAreaBottom"/>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w="0">
              <a:noFill/>
            </a:ln>
          </p:spPr>
          <p:style>
            <a:lnRef idx="0"/>
            <a:fillRef idx="0"/>
            <a:effectRef idx="0"/>
            <a:fontRef idx="minor"/>
          </p:style>
          <p:txBody>
            <a:bodyPr lIns="90000" rIns="90000" tIns="45000" bIns="45000" anchor="t">
              <a:noAutofit/>
            </a:bodyPr>
            <a:p>
              <a:pPr algn="just">
                <a:lnSpc>
                  <a:spcPct val="100000"/>
                </a:lnSpc>
              </a:pPr>
              <a:endParaRPr b="0" lang="en-US" sz="1800" spc="-1" strike="noStrike">
                <a:solidFill>
                  <a:srgbClr val="000000"/>
                </a:solidFill>
                <a:latin typeface="Calibri"/>
              </a:endParaRPr>
            </a:p>
          </p:txBody>
        </p:sp>
      </p:grpSp>
      <p:grpSp>
        <p:nvGrpSpPr>
          <p:cNvPr id="116" name="Group 8"/>
          <p:cNvGrpSpPr/>
          <p:nvPr/>
        </p:nvGrpSpPr>
        <p:grpSpPr>
          <a:xfrm>
            <a:off x="7812000" y="3388680"/>
            <a:ext cx="3534840" cy="4287600"/>
            <a:chOff x="7812000" y="3388680"/>
            <a:chExt cx="3534840" cy="4287600"/>
          </a:xfrm>
        </p:grpSpPr>
        <p:sp>
          <p:nvSpPr>
            <p:cNvPr id="117" name="Freeform 9"/>
            <p:cNvSpPr/>
            <p:nvPr/>
          </p:nvSpPr>
          <p:spPr>
            <a:xfrm>
              <a:off x="7812000" y="3388680"/>
              <a:ext cx="3534840" cy="4287600"/>
            </a:xfrm>
            <a:custGeom>
              <a:avLst/>
              <a:gdLst>
                <a:gd name="textAreaLeft" fmla="*/ 0 w 3534840"/>
                <a:gd name="textAreaRight" fmla="*/ 3535200 w 3534840"/>
                <a:gd name="textAreaTop" fmla="*/ 0 h 4287600"/>
                <a:gd name="textAreaBottom" fmla="*/ 4287960 h 4287600"/>
              </a:gdLst>
              <a:ahLst/>
              <a:rect l="textAreaLeft" t="textAreaTop" r="textAreaRight" b="textAreaBottom"/>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w="0">
              <a:noFill/>
            </a:ln>
          </p:spPr>
          <p:style>
            <a:lnRef idx="0"/>
            <a:fillRef idx="0"/>
            <a:effectRef idx="0"/>
            <a:fontRef idx="minor"/>
          </p:style>
          <p:txBody>
            <a:bodyPr lIns="90000" rIns="90000" tIns="45000" bIns="45000" anchor="t">
              <a:noAutofit/>
            </a:bodyPr>
            <a:p>
              <a:pPr algn="just">
                <a:lnSpc>
                  <a:spcPct val="100000"/>
                </a:lnSpc>
              </a:pPr>
              <a:endParaRPr b="0" lang="en-US" sz="1800" spc="-1" strike="noStrike">
                <a:solidFill>
                  <a:srgbClr val="000000"/>
                </a:solidFill>
                <a:latin typeface="Calibri"/>
              </a:endParaRPr>
            </a:p>
          </p:txBody>
        </p:sp>
      </p:grpSp>
      <p:grpSp>
        <p:nvGrpSpPr>
          <p:cNvPr id="118" name="Group 12"/>
          <p:cNvGrpSpPr/>
          <p:nvPr/>
        </p:nvGrpSpPr>
        <p:grpSpPr>
          <a:xfrm>
            <a:off x="13050000" y="3360240"/>
            <a:ext cx="3534840" cy="4287600"/>
            <a:chOff x="13050000" y="3360240"/>
            <a:chExt cx="3534840" cy="4287600"/>
          </a:xfrm>
        </p:grpSpPr>
        <p:sp>
          <p:nvSpPr>
            <p:cNvPr id="119" name="Freeform 13"/>
            <p:cNvSpPr/>
            <p:nvPr/>
          </p:nvSpPr>
          <p:spPr>
            <a:xfrm>
              <a:off x="13050000" y="3360240"/>
              <a:ext cx="3534840" cy="4287600"/>
            </a:xfrm>
            <a:custGeom>
              <a:avLst/>
              <a:gdLst>
                <a:gd name="textAreaLeft" fmla="*/ 0 w 3534840"/>
                <a:gd name="textAreaRight" fmla="*/ 3535200 w 3534840"/>
                <a:gd name="textAreaTop" fmla="*/ 0 h 4287600"/>
                <a:gd name="textAreaBottom" fmla="*/ 4287960 h 4287600"/>
              </a:gdLst>
              <a:ahLst/>
              <a:rect l="textAreaLeft" t="textAreaTop" r="textAreaRight" b="textAreaBottom"/>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w="0">
              <a:noFill/>
            </a:ln>
          </p:spPr>
          <p:style>
            <a:lnRef idx="0"/>
            <a:fillRef idx="0"/>
            <a:effectRef idx="0"/>
            <a:fontRef idx="minor"/>
          </p:style>
          <p:txBody>
            <a:bodyPr lIns="90000" rIns="90000" tIns="45000" bIns="45000" anchor="t">
              <a:noAutofit/>
            </a:bodyPr>
            <a:p>
              <a:pPr algn="just">
                <a:lnSpc>
                  <a:spcPct val="100000"/>
                </a:lnSpc>
              </a:pPr>
              <a:endParaRPr b="0" lang="en-US" sz="1800" spc="-1" strike="noStrike">
                <a:solidFill>
                  <a:srgbClr val="000000"/>
                </a:solidFill>
                <a:latin typeface="Calibri"/>
              </a:endParaRPr>
            </a:p>
          </p:txBody>
        </p:sp>
      </p:grpSp>
      <p:sp>
        <p:nvSpPr>
          <p:cNvPr id="120" name="TextBox 20"/>
          <p:cNvSpPr/>
          <p:nvPr/>
        </p:nvSpPr>
        <p:spPr>
          <a:xfrm>
            <a:off x="3319920" y="1171440"/>
            <a:ext cx="11648160" cy="1016280"/>
          </a:xfrm>
          <a:prstGeom prst="rect">
            <a:avLst/>
          </a:prstGeom>
          <a:noFill/>
          <a:ln w="0">
            <a:noFill/>
          </a:ln>
        </p:spPr>
        <p:style>
          <a:lnRef idx="0"/>
          <a:fillRef idx="0"/>
          <a:effectRef idx="0"/>
          <a:fontRef idx="minor"/>
        </p:style>
        <p:txBody>
          <a:bodyPr lIns="0" rIns="0" tIns="0" bIns="0" anchor="t">
            <a:spAutoFit/>
          </a:bodyPr>
          <a:p>
            <a:pPr algn="ctr">
              <a:lnSpc>
                <a:spcPts val="7999"/>
              </a:lnSpc>
              <a:tabLst>
                <a:tab algn="l" pos="0"/>
              </a:tabLst>
            </a:pPr>
            <a:r>
              <a:rPr b="0" lang="en-US" sz="8000" spc="-1" strike="noStrike">
                <a:solidFill>
                  <a:srgbClr val="ffbd59"/>
                </a:solidFill>
                <a:latin typeface="League Spartan"/>
              </a:rPr>
              <a:t>The   Team</a:t>
            </a:r>
            <a:endParaRPr b="0" lang="en-IN" sz="8000" spc="-1" strike="noStrike">
              <a:solidFill>
                <a:srgbClr val="000000"/>
              </a:solidFill>
              <a:latin typeface="Arial"/>
            </a:endParaRPr>
          </a:p>
        </p:txBody>
      </p:sp>
      <p:sp>
        <p:nvSpPr>
          <p:cNvPr id="121" name="TextBox 21"/>
          <p:cNvSpPr/>
          <p:nvPr/>
        </p:nvSpPr>
        <p:spPr>
          <a:xfrm>
            <a:off x="3097080" y="5952960"/>
            <a:ext cx="2687400" cy="866520"/>
          </a:xfrm>
          <a:prstGeom prst="rect">
            <a:avLst/>
          </a:prstGeom>
          <a:noFill/>
          <a:ln w="0">
            <a:noFill/>
          </a:ln>
        </p:spPr>
        <p:style>
          <a:lnRef idx="0"/>
          <a:fillRef idx="0"/>
          <a:effectRef idx="0"/>
          <a:fontRef idx="minor"/>
        </p:style>
        <p:txBody>
          <a:bodyPr lIns="0" rIns="0" tIns="0" bIns="0" anchor="t">
            <a:spAutoFit/>
          </a:bodyPr>
          <a:p>
            <a:pPr>
              <a:lnSpc>
                <a:spcPts val="3410"/>
              </a:lnSpc>
            </a:pPr>
            <a:r>
              <a:rPr b="0" lang="en-US" sz="3409" spc="-1" strike="noStrike">
                <a:solidFill>
                  <a:srgbClr val="ffbd59"/>
                </a:solidFill>
                <a:latin typeface="Garet Bold"/>
              </a:rPr>
              <a:t>Tarush</a:t>
            </a:r>
            <a:endParaRPr b="0" lang="en-IN" sz="3409" spc="-1" strike="noStrike">
              <a:solidFill>
                <a:srgbClr val="000000"/>
              </a:solidFill>
              <a:latin typeface="Arial"/>
            </a:endParaRPr>
          </a:p>
          <a:p>
            <a:pPr>
              <a:lnSpc>
                <a:spcPts val="3410"/>
              </a:lnSpc>
              <a:tabLst>
                <a:tab algn="l" pos="0"/>
              </a:tabLst>
            </a:pPr>
            <a:r>
              <a:rPr b="0" lang="en-US" sz="3409" spc="-1" strike="noStrike">
                <a:solidFill>
                  <a:srgbClr val="ffbd59"/>
                </a:solidFill>
                <a:latin typeface="Garet Bold"/>
              </a:rPr>
              <a:t>Saxsena</a:t>
            </a:r>
            <a:endParaRPr b="0" lang="en-IN" sz="3409" spc="-1" strike="noStrike">
              <a:solidFill>
                <a:srgbClr val="000000"/>
              </a:solidFill>
              <a:latin typeface="Arial"/>
            </a:endParaRPr>
          </a:p>
        </p:txBody>
      </p:sp>
      <p:sp>
        <p:nvSpPr>
          <p:cNvPr id="122" name="TextBox 22"/>
          <p:cNvSpPr/>
          <p:nvPr/>
        </p:nvSpPr>
        <p:spPr>
          <a:xfrm>
            <a:off x="3097080" y="6901560"/>
            <a:ext cx="1858680" cy="302760"/>
          </a:xfrm>
          <a:prstGeom prst="rect">
            <a:avLst/>
          </a:prstGeom>
          <a:noFill/>
          <a:ln w="0">
            <a:noFill/>
          </a:ln>
        </p:spPr>
        <p:style>
          <a:lnRef idx="0"/>
          <a:fillRef idx="0"/>
          <a:effectRef idx="0"/>
          <a:fontRef idx="minor"/>
        </p:style>
        <p:txBody>
          <a:bodyPr lIns="0" rIns="0" tIns="0" bIns="0" anchor="t">
            <a:spAutoFit/>
          </a:bodyPr>
          <a:p>
            <a:pPr>
              <a:lnSpc>
                <a:spcPts val="2387"/>
              </a:lnSpc>
              <a:tabLst>
                <a:tab algn="l" pos="0"/>
              </a:tabLst>
            </a:pPr>
            <a:r>
              <a:rPr b="0" lang="en-US" sz="1700" spc="338" strike="noStrike">
                <a:solidFill>
                  <a:srgbClr val="ffffff"/>
                </a:solidFill>
                <a:latin typeface="Garet"/>
              </a:rPr>
              <a:t>developer</a:t>
            </a:r>
            <a:endParaRPr b="0" lang="en-IN" sz="1700" spc="-1" strike="noStrike">
              <a:solidFill>
                <a:srgbClr val="000000"/>
              </a:solidFill>
              <a:latin typeface="Arial"/>
            </a:endParaRPr>
          </a:p>
        </p:txBody>
      </p:sp>
      <p:sp>
        <p:nvSpPr>
          <p:cNvPr id="123" name="TextBox 23"/>
          <p:cNvSpPr/>
          <p:nvPr/>
        </p:nvSpPr>
        <p:spPr>
          <a:xfrm>
            <a:off x="8274240" y="5903280"/>
            <a:ext cx="2687400" cy="433440"/>
          </a:xfrm>
          <a:prstGeom prst="rect">
            <a:avLst/>
          </a:prstGeom>
          <a:noFill/>
          <a:ln w="0">
            <a:noFill/>
          </a:ln>
        </p:spPr>
        <p:style>
          <a:lnRef idx="0"/>
          <a:fillRef idx="0"/>
          <a:effectRef idx="0"/>
          <a:fontRef idx="minor"/>
        </p:style>
        <p:txBody>
          <a:bodyPr lIns="0" rIns="0" tIns="0" bIns="0" anchor="t">
            <a:spAutoFit/>
          </a:bodyPr>
          <a:p>
            <a:pPr>
              <a:lnSpc>
                <a:spcPts val="3410"/>
              </a:lnSpc>
              <a:tabLst>
                <a:tab algn="l" pos="0"/>
              </a:tabLst>
            </a:pPr>
            <a:r>
              <a:rPr b="0" lang="en-US" sz="3409" spc="-1" strike="noStrike">
                <a:solidFill>
                  <a:srgbClr val="ffbd59"/>
                </a:solidFill>
                <a:latin typeface="Garet Bold"/>
              </a:rPr>
              <a:t>Vansh Rawat</a:t>
            </a:r>
            <a:endParaRPr b="0" lang="en-IN" sz="3409" spc="-1" strike="noStrike">
              <a:solidFill>
                <a:srgbClr val="000000"/>
              </a:solidFill>
              <a:latin typeface="Arial"/>
            </a:endParaRPr>
          </a:p>
        </p:txBody>
      </p:sp>
      <p:sp>
        <p:nvSpPr>
          <p:cNvPr id="124" name="TextBox 24"/>
          <p:cNvSpPr/>
          <p:nvPr/>
        </p:nvSpPr>
        <p:spPr>
          <a:xfrm>
            <a:off x="8274240" y="6851880"/>
            <a:ext cx="2488680" cy="302760"/>
          </a:xfrm>
          <a:prstGeom prst="rect">
            <a:avLst/>
          </a:prstGeom>
          <a:noFill/>
          <a:ln w="0">
            <a:noFill/>
          </a:ln>
        </p:spPr>
        <p:style>
          <a:lnRef idx="0"/>
          <a:fillRef idx="0"/>
          <a:effectRef idx="0"/>
          <a:fontRef idx="minor"/>
        </p:style>
        <p:txBody>
          <a:bodyPr lIns="0" rIns="0" tIns="0" bIns="0" anchor="t">
            <a:spAutoFit/>
          </a:bodyPr>
          <a:p>
            <a:pPr>
              <a:lnSpc>
                <a:spcPts val="2387"/>
              </a:lnSpc>
              <a:tabLst>
                <a:tab algn="l" pos="0"/>
              </a:tabLst>
            </a:pPr>
            <a:r>
              <a:rPr b="0" lang="en-US" sz="1700" spc="338" strike="noStrike">
                <a:solidFill>
                  <a:srgbClr val="ffffff"/>
                </a:solidFill>
                <a:latin typeface="Blinker"/>
              </a:rPr>
              <a:t>developer</a:t>
            </a:r>
            <a:endParaRPr b="0" lang="en-IN" sz="1700" spc="-1" strike="noStrike">
              <a:solidFill>
                <a:srgbClr val="000000"/>
              </a:solidFill>
              <a:latin typeface="Arial"/>
            </a:endParaRPr>
          </a:p>
        </p:txBody>
      </p:sp>
      <p:sp>
        <p:nvSpPr>
          <p:cNvPr id="125" name="TextBox 25"/>
          <p:cNvSpPr/>
          <p:nvPr/>
        </p:nvSpPr>
        <p:spPr>
          <a:xfrm>
            <a:off x="13512240" y="5875200"/>
            <a:ext cx="2585880" cy="866520"/>
          </a:xfrm>
          <a:prstGeom prst="rect">
            <a:avLst/>
          </a:prstGeom>
          <a:noFill/>
          <a:ln w="0">
            <a:noFill/>
          </a:ln>
        </p:spPr>
        <p:style>
          <a:lnRef idx="0"/>
          <a:fillRef idx="0"/>
          <a:effectRef idx="0"/>
          <a:fontRef idx="minor"/>
        </p:style>
        <p:txBody>
          <a:bodyPr lIns="0" rIns="0" tIns="0" bIns="0" anchor="t">
            <a:spAutoFit/>
          </a:bodyPr>
          <a:p>
            <a:pPr>
              <a:lnSpc>
                <a:spcPts val="3410"/>
              </a:lnSpc>
              <a:tabLst>
                <a:tab algn="l" pos="0"/>
              </a:tabLst>
            </a:pPr>
            <a:r>
              <a:rPr b="0" lang="en-US" sz="3409" spc="-1" strike="noStrike">
                <a:solidFill>
                  <a:srgbClr val="ffbd59"/>
                </a:solidFill>
                <a:latin typeface="Garet Bold"/>
              </a:rPr>
              <a:t>Kartikay Singh</a:t>
            </a:r>
            <a:endParaRPr b="0" lang="en-IN" sz="3409" spc="-1" strike="noStrike">
              <a:solidFill>
                <a:srgbClr val="000000"/>
              </a:solidFill>
              <a:latin typeface="Arial"/>
            </a:endParaRPr>
          </a:p>
        </p:txBody>
      </p:sp>
      <p:sp>
        <p:nvSpPr>
          <p:cNvPr id="126" name="TextBox 27"/>
          <p:cNvSpPr/>
          <p:nvPr/>
        </p:nvSpPr>
        <p:spPr>
          <a:xfrm>
            <a:off x="13512240" y="6823440"/>
            <a:ext cx="1858680" cy="302760"/>
          </a:xfrm>
          <a:prstGeom prst="rect">
            <a:avLst/>
          </a:prstGeom>
          <a:noFill/>
          <a:ln w="0">
            <a:noFill/>
          </a:ln>
        </p:spPr>
        <p:style>
          <a:lnRef idx="0"/>
          <a:fillRef idx="0"/>
          <a:effectRef idx="0"/>
          <a:fontRef idx="minor"/>
        </p:style>
        <p:txBody>
          <a:bodyPr lIns="0" rIns="0" tIns="0" bIns="0" anchor="t">
            <a:spAutoFit/>
          </a:bodyPr>
          <a:p>
            <a:pPr>
              <a:lnSpc>
                <a:spcPts val="2387"/>
              </a:lnSpc>
              <a:tabLst>
                <a:tab algn="l" pos="0"/>
              </a:tabLst>
            </a:pPr>
            <a:r>
              <a:rPr b="0" lang="en-US" sz="1700" spc="338" strike="noStrike">
                <a:solidFill>
                  <a:srgbClr val="ffffff"/>
                </a:solidFill>
                <a:latin typeface="Blinker"/>
              </a:rPr>
              <a:t>developer</a:t>
            </a:r>
            <a:endParaRPr b="0" lang="en-IN" sz="1700" spc="-1" strike="noStrike">
              <a:solidFill>
                <a:srgbClr val="000000"/>
              </a:solidFill>
              <a:latin typeface="Arial"/>
            </a:endParaRPr>
          </a:p>
        </p:txBody>
      </p:sp>
      <p:sp>
        <p:nvSpPr>
          <p:cNvPr id="127" name="Picture 29"/>
          <p:cNvSpPr/>
          <p:nvPr/>
        </p:nvSpPr>
        <p:spPr>
          <a:xfrm>
            <a:off x="3310920" y="3563640"/>
            <a:ext cx="2007000" cy="2193480"/>
          </a:xfrm>
          <a:prstGeom prst="ellipse">
            <a:avLst/>
          </a:prstGeom>
          <a:blipFill rotWithShape="0">
            <a:blip r:embed="rId3"/>
            <a:srcRect/>
            <a:stretch/>
          </a:blipFill>
          <a:ln w="0">
            <a:noFill/>
          </a:ln>
          <a:effectLst>
            <a:softEdge rad="112680"/>
          </a:effectLst>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8" name="Picture 31"/>
          <p:cNvSpPr/>
          <p:nvPr/>
        </p:nvSpPr>
        <p:spPr>
          <a:xfrm>
            <a:off x="8381880" y="3515760"/>
            <a:ext cx="2329920" cy="2278440"/>
          </a:xfrm>
          <a:prstGeom prst="ellipse">
            <a:avLst/>
          </a:prstGeom>
          <a:blipFill rotWithShape="0">
            <a:blip r:embed="rId4"/>
            <a:srcRect/>
            <a:stretch/>
          </a:blipFill>
          <a:ln w="0">
            <a:noFill/>
          </a:ln>
          <a:effectLst>
            <a:softEdge rad="112680"/>
          </a:effectLst>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9" name="Picture 33"/>
          <p:cNvSpPr/>
          <p:nvPr/>
        </p:nvSpPr>
        <p:spPr>
          <a:xfrm>
            <a:off x="13525200" y="3335760"/>
            <a:ext cx="2336760" cy="2430360"/>
          </a:xfrm>
          <a:prstGeom prst="ellipse">
            <a:avLst/>
          </a:prstGeom>
          <a:blipFill rotWithShape="0">
            <a:blip r:embed="rId5"/>
            <a:srcRect/>
            <a:stretch/>
          </a:blipFill>
          <a:ln w="0">
            <a:noFill/>
          </a:ln>
          <a:effectLst>
            <a:softEdge rad="112680"/>
          </a:effectLst>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Freeform 2"/>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131" name="Freeform 3"/>
          <p:cNvSpPr/>
          <p:nvPr/>
        </p:nvSpPr>
        <p:spPr>
          <a:xfrm>
            <a:off x="0" y="0"/>
            <a:ext cx="18287640" cy="4272480"/>
          </a:xfrm>
          <a:custGeom>
            <a:avLst/>
            <a:gdLst>
              <a:gd name="textAreaLeft" fmla="*/ 0 w 18287640"/>
              <a:gd name="textAreaRight" fmla="*/ 18288000 w 18287640"/>
              <a:gd name="textAreaTop" fmla="*/ 0 h 4272480"/>
              <a:gd name="textAreaBottom" fmla="*/ 4272840 h 4272480"/>
            </a:gdLst>
            <a:ahLst/>
            <a:rect l="textAreaLeft" t="textAreaTop" r="textAreaRight" b="textAreaBottom"/>
            <a:pathLst>
              <a:path w="18288000" h="4273013">
                <a:moveTo>
                  <a:pt x="0" y="0"/>
                </a:moveTo>
                <a:lnTo>
                  <a:pt x="18288000" y="0"/>
                </a:lnTo>
                <a:lnTo>
                  <a:pt x="18288000" y="4273013"/>
                </a:lnTo>
                <a:lnTo>
                  <a:pt x="0" y="427301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Calibri"/>
            </a:endParaRPr>
          </a:p>
        </p:txBody>
      </p:sp>
      <p:sp>
        <p:nvSpPr>
          <p:cNvPr id="132" name="TextBox 4"/>
          <p:cNvSpPr/>
          <p:nvPr/>
        </p:nvSpPr>
        <p:spPr>
          <a:xfrm>
            <a:off x="3877560" y="5349600"/>
            <a:ext cx="10532160" cy="549000"/>
          </a:xfrm>
          <a:prstGeom prst="rect">
            <a:avLst/>
          </a:prstGeom>
          <a:noFill/>
          <a:ln w="0">
            <a:noFill/>
          </a:ln>
        </p:spPr>
        <p:style>
          <a:lnRef idx="0"/>
          <a:fillRef idx="0"/>
          <a:effectRef idx="0"/>
          <a:fontRef idx="minor"/>
        </p:style>
        <p:txBody>
          <a:bodyPr lIns="0" rIns="0" tIns="0" bIns="0" anchor="t">
            <a:spAutoFit/>
          </a:bodyPr>
          <a:p>
            <a:pPr algn="ctr">
              <a:lnSpc>
                <a:spcPts val="4320"/>
              </a:lnSpc>
            </a:pPr>
            <a:r>
              <a:rPr b="0" lang="en-US" sz="3600" spc="1149" strike="noStrike">
                <a:solidFill>
                  <a:srgbClr val="ffbd59"/>
                </a:solidFill>
                <a:latin typeface="Garet"/>
              </a:rPr>
              <a:t>HACKTOBER FEST</a:t>
            </a:r>
            <a:endParaRPr b="0" lang="en-IN" sz="3600" spc="-1" strike="noStrike">
              <a:solidFill>
                <a:srgbClr val="000000"/>
              </a:solidFill>
              <a:latin typeface="Arial"/>
            </a:endParaRPr>
          </a:p>
        </p:txBody>
      </p:sp>
      <p:sp>
        <p:nvSpPr>
          <p:cNvPr id="133" name="TextBox 5"/>
          <p:cNvSpPr/>
          <p:nvPr/>
        </p:nvSpPr>
        <p:spPr>
          <a:xfrm>
            <a:off x="2510280" y="3613680"/>
            <a:ext cx="13267080" cy="1829160"/>
          </a:xfrm>
          <a:prstGeom prst="rect">
            <a:avLst/>
          </a:prstGeom>
          <a:noFill/>
          <a:ln w="0">
            <a:noFill/>
          </a:ln>
        </p:spPr>
        <p:style>
          <a:lnRef idx="0"/>
          <a:fillRef idx="0"/>
          <a:effectRef idx="0"/>
          <a:fontRef idx="minor"/>
        </p:style>
        <p:txBody>
          <a:bodyPr lIns="0" rIns="0" tIns="0" bIns="0" anchor="t">
            <a:spAutoFit/>
          </a:bodyPr>
          <a:p>
            <a:pPr algn="ctr">
              <a:lnSpc>
                <a:spcPts val="14400"/>
              </a:lnSpc>
            </a:pPr>
            <a:r>
              <a:rPr b="0" lang="en-US" sz="12000" spc="-1" strike="noStrike">
                <a:solidFill>
                  <a:srgbClr val="ffffff"/>
                </a:solidFill>
                <a:latin typeface="League Spartan"/>
              </a:rPr>
              <a:t>Thank You</a:t>
            </a:r>
            <a:endParaRPr b="0" lang="en-IN" sz="1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65</TotalTime>
  <Application>LibreOffice/7.5.7.1$Linux_X86_64 LibreOffice_project/50$Build-1</Application>
  <AppVersion>15.0000</AppVersion>
  <Words>363</Words>
  <Paragraphs>45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Vansh Rawat</dc:creator>
  <dc:description/>
  <dc:identifier>DAFxrxF-qp8</dc:identifier>
  <dc:language>en-IN</dc:language>
  <cp:lastModifiedBy/>
  <dcterms:modified xsi:type="dcterms:W3CDTF">2023-10-28T12:04:16Z</dcterms:modified>
  <cp:revision>7</cp:revision>
  <dc:subject/>
  <dc:title>Blue and Pink Futuristic Dark Mode Technology Pitch Deck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9</vt:i4>
  </property>
</Properties>
</file>